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3"/>
  </p:notesMasterIdLst>
  <p:sldIdLst>
    <p:sldId id="256" r:id="rId2"/>
    <p:sldId id="262" r:id="rId3"/>
    <p:sldId id="439" r:id="rId4"/>
    <p:sldId id="440" r:id="rId5"/>
    <p:sldId id="441" r:id="rId6"/>
    <p:sldId id="442" r:id="rId7"/>
    <p:sldId id="505" r:id="rId8"/>
    <p:sldId id="506" r:id="rId9"/>
    <p:sldId id="508" r:id="rId10"/>
    <p:sldId id="507" r:id="rId11"/>
    <p:sldId id="509" r:id="rId12"/>
    <p:sldId id="510" r:id="rId13"/>
    <p:sldId id="349" r:id="rId14"/>
    <p:sldId id="350" r:id="rId15"/>
    <p:sldId id="430" r:id="rId16"/>
    <p:sldId id="434" r:id="rId17"/>
    <p:sldId id="413" r:id="rId18"/>
    <p:sldId id="326" r:id="rId19"/>
    <p:sldId id="368" r:id="rId20"/>
    <p:sldId id="433" r:id="rId21"/>
    <p:sldId id="356" r:id="rId22"/>
    <p:sldId id="317" r:id="rId23"/>
    <p:sldId id="323" r:id="rId24"/>
    <p:sldId id="370" r:id="rId25"/>
    <p:sldId id="371" r:id="rId26"/>
    <p:sldId id="435" r:id="rId27"/>
    <p:sldId id="504" r:id="rId28"/>
    <p:sldId id="443" r:id="rId29"/>
    <p:sldId id="369" r:id="rId30"/>
    <p:sldId id="436" r:id="rId31"/>
    <p:sldId id="334" r:id="rId32"/>
    <p:sldId id="344" r:id="rId33"/>
    <p:sldId id="316" r:id="rId34"/>
    <p:sldId id="325" r:id="rId35"/>
    <p:sldId id="428" r:id="rId36"/>
    <p:sldId id="328" r:id="rId37"/>
    <p:sldId id="402" r:id="rId38"/>
    <p:sldId id="444" r:id="rId39"/>
    <p:sldId id="405" r:id="rId40"/>
    <p:sldId id="404" r:id="rId41"/>
    <p:sldId id="406" r:id="rId42"/>
    <p:sldId id="407" r:id="rId43"/>
    <p:sldId id="429" r:id="rId44"/>
    <p:sldId id="346" r:id="rId45"/>
    <p:sldId id="416" r:id="rId46"/>
    <p:sldId id="263" r:id="rId47"/>
    <p:sldId id="265" r:id="rId48"/>
    <p:sldId id="337" r:id="rId49"/>
    <p:sldId id="266" r:id="rId50"/>
    <p:sldId id="329" r:id="rId51"/>
    <p:sldId id="330" r:id="rId52"/>
    <p:sldId id="395" r:id="rId53"/>
    <p:sldId id="295" r:id="rId54"/>
    <p:sldId id="381" r:id="rId55"/>
    <p:sldId id="270" r:id="rId56"/>
    <p:sldId id="300" r:id="rId57"/>
    <p:sldId id="301" r:id="rId58"/>
    <p:sldId id="310" r:id="rId59"/>
    <p:sldId id="445" r:id="rId60"/>
    <p:sldId id="298" r:id="rId61"/>
    <p:sldId id="313" r:id="rId62"/>
    <p:sldId id="314" r:id="rId63"/>
    <p:sldId id="315" r:id="rId64"/>
    <p:sldId id="403" r:id="rId65"/>
    <p:sldId id="259" r:id="rId66"/>
    <p:sldId id="284" r:id="rId67"/>
    <p:sldId id="446" r:id="rId68"/>
    <p:sldId id="285" r:id="rId69"/>
    <p:sldId id="286" r:id="rId70"/>
    <p:sldId id="287" r:id="rId71"/>
    <p:sldId id="343" r:id="rId7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A15CA1-193E-4F7D-BE78-F2B3D6C76962}" v="243" dt="2021-08-30T13:46:33.621"/>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5" d="100"/>
          <a:sy n="75" d="100"/>
        </p:scale>
        <p:origin x="1694" y="293"/>
      </p:cViewPr>
      <p:guideLst/>
    </p:cSldViewPr>
  </p:slideViewPr>
  <p:notesTextViewPr>
    <p:cViewPr>
      <p:scale>
        <a:sx n="1" d="1"/>
        <a:sy n="1" d="1"/>
      </p:scale>
      <p:origin x="0" y="0"/>
    </p:cViewPr>
  </p:notesTextViewPr>
  <p:sorterViewPr>
    <p:cViewPr>
      <p:scale>
        <a:sx n="100" d="100"/>
        <a:sy n="100" d="100"/>
      </p:scale>
      <p:origin x="0" y="-7565"/>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79"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 Jessop" userId="f66cba67bed2e043" providerId="LiveId" clId="{59A15CA1-193E-4F7D-BE78-F2B3D6C76962}"/>
    <pc:docChg chg="undo custSel addSld delSld modSld sldOrd">
      <pc:chgData name="Bob Jessop" userId="f66cba67bed2e043" providerId="LiveId" clId="{59A15CA1-193E-4F7D-BE78-F2B3D6C76962}" dt="2021-08-30T13:46:33.621" v="9566"/>
      <pc:docMkLst>
        <pc:docMk/>
      </pc:docMkLst>
      <pc:sldChg chg="addSp modSp mod">
        <pc:chgData name="Bob Jessop" userId="f66cba67bed2e043" providerId="LiveId" clId="{59A15CA1-193E-4F7D-BE78-F2B3D6C76962}" dt="2021-08-30T10:04:14.275" v="7981" actId="122"/>
        <pc:sldMkLst>
          <pc:docMk/>
          <pc:sldMk cId="353756534" sldId="256"/>
        </pc:sldMkLst>
        <pc:spChg chg="mod">
          <ac:chgData name="Bob Jessop" userId="f66cba67bed2e043" providerId="LiveId" clId="{59A15CA1-193E-4F7D-BE78-F2B3D6C76962}" dt="2021-08-30T10:03:05.975" v="7879" actId="14100"/>
          <ac:spMkLst>
            <pc:docMk/>
            <pc:sldMk cId="353756534" sldId="256"/>
            <ac:spMk id="3" creationId="{FF383778-D192-4292-8C67-7612CBF02160}"/>
          </ac:spMkLst>
        </pc:spChg>
        <pc:spChg chg="add mod">
          <ac:chgData name="Bob Jessop" userId="f66cba67bed2e043" providerId="LiveId" clId="{59A15CA1-193E-4F7D-BE78-F2B3D6C76962}" dt="2021-08-30T10:04:14.275" v="7981" actId="122"/>
          <ac:spMkLst>
            <pc:docMk/>
            <pc:sldMk cId="353756534" sldId="256"/>
            <ac:spMk id="4" creationId="{A60AD99A-551A-48AC-92A0-B823BA9F66A7}"/>
          </ac:spMkLst>
        </pc:spChg>
      </pc:sldChg>
      <pc:sldChg chg="modSp add del mod">
        <pc:chgData name="Bob Jessop" userId="f66cba67bed2e043" providerId="LiveId" clId="{59A15CA1-193E-4F7D-BE78-F2B3D6C76962}" dt="2021-08-30T11:28:18.562" v="8765" actId="47"/>
        <pc:sldMkLst>
          <pc:docMk/>
          <pc:sldMk cId="0" sldId="258"/>
        </pc:sldMkLst>
        <pc:spChg chg="mod">
          <ac:chgData name="Bob Jessop" userId="f66cba67bed2e043" providerId="LiveId" clId="{59A15CA1-193E-4F7D-BE78-F2B3D6C76962}" dt="2021-08-28T16:27:11.259" v="3" actId="27636"/>
          <ac:spMkLst>
            <pc:docMk/>
            <pc:sldMk cId="0" sldId="258"/>
            <ac:spMk id="33794" creationId="{00000000-0000-0000-0000-000000000000}"/>
          </ac:spMkLst>
        </pc:spChg>
      </pc:sldChg>
      <pc:sldChg chg="modSp add mod">
        <pc:chgData name="Bob Jessop" userId="f66cba67bed2e043" providerId="LiveId" clId="{59A15CA1-193E-4F7D-BE78-F2B3D6C76962}" dt="2021-08-30T11:28:45.486" v="8778" actId="14100"/>
        <pc:sldMkLst>
          <pc:docMk/>
          <pc:sldMk cId="0" sldId="259"/>
        </pc:sldMkLst>
        <pc:spChg chg="mod">
          <ac:chgData name="Bob Jessop" userId="f66cba67bed2e043" providerId="LiveId" clId="{59A15CA1-193E-4F7D-BE78-F2B3D6C76962}" dt="2021-08-30T11:28:45.486" v="8778" actId="14100"/>
          <ac:spMkLst>
            <pc:docMk/>
            <pc:sldMk cId="0" sldId="259"/>
            <ac:spMk id="39938" creationId="{00000000-0000-0000-0000-000000000000}"/>
          </ac:spMkLst>
        </pc:spChg>
      </pc:sldChg>
      <pc:sldChg chg="add del ord">
        <pc:chgData name="Bob Jessop" userId="f66cba67bed2e043" providerId="LiveId" clId="{59A15CA1-193E-4F7D-BE78-F2B3D6C76962}" dt="2021-08-29T19:17:40.711" v="7686" actId="47"/>
        <pc:sldMkLst>
          <pc:docMk/>
          <pc:sldMk cId="0" sldId="261"/>
        </pc:sldMkLst>
      </pc:sldChg>
      <pc:sldChg chg="delSp modSp add mod ord">
        <pc:chgData name="Bob Jessop" userId="f66cba67bed2e043" providerId="LiveId" clId="{59A15CA1-193E-4F7D-BE78-F2B3D6C76962}" dt="2021-08-30T10:04:56.986" v="8038" actId="478"/>
        <pc:sldMkLst>
          <pc:docMk/>
          <pc:sldMk cId="0" sldId="262"/>
        </pc:sldMkLst>
        <pc:spChg chg="del mod">
          <ac:chgData name="Bob Jessop" userId="f66cba67bed2e043" providerId="LiveId" clId="{59A15CA1-193E-4F7D-BE78-F2B3D6C76962}" dt="2021-08-30T10:04:56.986" v="8038" actId="478"/>
          <ac:spMkLst>
            <pc:docMk/>
            <pc:sldMk cId="0" sldId="262"/>
            <ac:spMk id="4" creationId="{00000000-0000-0000-0000-000000000000}"/>
          </ac:spMkLst>
        </pc:spChg>
        <pc:spChg chg="mod">
          <ac:chgData name="Bob Jessop" userId="f66cba67bed2e043" providerId="LiveId" clId="{59A15CA1-193E-4F7D-BE78-F2B3D6C76962}" dt="2021-08-28T16:29:22.710" v="9" actId="122"/>
          <ac:spMkLst>
            <pc:docMk/>
            <pc:sldMk cId="0" sldId="262"/>
            <ac:spMk id="3074" creationId="{00000000-0000-0000-0000-000000000000}"/>
          </ac:spMkLst>
        </pc:spChg>
        <pc:spChg chg="mod">
          <ac:chgData name="Bob Jessop" userId="f66cba67bed2e043" providerId="LiveId" clId="{59A15CA1-193E-4F7D-BE78-F2B3D6C76962}" dt="2021-08-30T10:04:46.285" v="7987" actId="20577"/>
          <ac:spMkLst>
            <pc:docMk/>
            <pc:sldMk cId="0" sldId="262"/>
            <ac:spMk id="3075" creationId="{00000000-0000-0000-0000-000000000000}"/>
          </ac:spMkLst>
        </pc:spChg>
      </pc:sldChg>
      <pc:sldChg chg="add">
        <pc:chgData name="Bob Jessop" userId="f66cba67bed2e043" providerId="LiveId" clId="{59A15CA1-193E-4F7D-BE78-F2B3D6C76962}" dt="2021-08-28T16:27:11.108" v="0"/>
        <pc:sldMkLst>
          <pc:docMk/>
          <pc:sldMk cId="0" sldId="263"/>
        </pc:sldMkLst>
      </pc:sldChg>
      <pc:sldChg chg="modSp add mod">
        <pc:chgData name="Bob Jessop" userId="f66cba67bed2e043" providerId="LiveId" clId="{59A15CA1-193E-4F7D-BE78-F2B3D6C76962}" dt="2021-08-30T10:21:58.540" v="8587" actId="122"/>
        <pc:sldMkLst>
          <pc:docMk/>
          <pc:sldMk cId="0" sldId="265"/>
        </pc:sldMkLst>
        <pc:spChg chg="mod">
          <ac:chgData name="Bob Jessop" userId="f66cba67bed2e043" providerId="LiveId" clId="{59A15CA1-193E-4F7D-BE78-F2B3D6C76962}" dt="2021-08-30T10:21:58.540" v="8587" actId="122"/>
          <ac:spMkLst>
            <pc:docMk/>
            <pc:sldMk cId="0" sldId="265"/>
            <ac:spMk id="17410" creationId="{00000000-0000-0000-0000-000000000000}"/>
          </ac:spMkLst>
        </pc:spChg>
      </pc:sldChg>
      <pc:sldChg chg="add">
        <pc:chgData name="Bob Jessop" userId="f66cba67bed2e043" providerId="LiveId" clId="{59A15CA1-193E-4F7D-BE78-F2B3D6C76962}" dt="2021-08-28T16:27:11.108" v="0"/>
        <pc:sldMkLst>
          <pc:docMk/>
          <pc:sldMk cId="0" sldId="266"/>
        </pc:sldMkLst>
      </pc:sldChg>
      <pc:sldChg chg="add">
        <pc:chgData name="Bob Jessop" userId="f66cba67bed2e043" providerId="LiveId" clId="{59A15CA1-193E-4F7D-BE78-F2B3D6C76962}" dt="2021-08-28T16:27:11.108" v="0"/>
        <pc:sldMkLst>
          <pc:docMk/>
          <pc:sldMk cId="0" sldId="270"/>
        </pc:sldMkLst>
      </pc:sldChg>
      <pc:sldChg chg="add del">
        <pc:chgData name="Bob Jessop" userId="f66cba67bed2e043" providerId="LiveId" clId="{59A15CA1-193E-4F7D-BE78-F2B3D6C76962}" dt="2021-08-30T10:30:59.523" v="8721" actId="47"/>
        <pc:sldMkLst>
          <pc:docMk/>
          <pc:sldMk cId="0" sldId="271"/>
        </pc:sldMkLst>
      </pc:sldChg>
      <pc:sldChg chg="modSp add mod">
        <pc:chgData name="Bob Jessop" userId="f66cba67bed2e043" providerId="LiveId" clId="{59A15CA1-193E-4F7D-BE78-F2B3D6C76962}" dt="2021-08-29T09:33:44.565" v="2375" actId="27636"/>
        <pc:sldMkLst>
          <pc:docMk/>
          <pc:sldMk cId="1353811383" sldId="284"/>
        </pc:sldMkLst>
        <pc:spChg chg="mod">
          <ac:chgData name="Bob Jessop" userId="f66cba67bed2e043" providerId="LiveId" clId="{59A15CA1-193E-4F7D-BE78-F2B3D6C76962}" dt="2021-08-29T09:33:44.565" v="2375" actId="27636"/>
          <ac:spMkLst>
            <pc:docMk/>
            <pc:sldMk cId="1353811383" sldId="284"/>
            <ac:spMk id="3" creationId="{1229C0DC-C734-4AC4-9503-6205FE8B1302}"/>
          </ac:spMkLst>
        </pc:spChg>
      </pc:sldChg>
      <pc:sldChg chg="modSp add mod">
        <pc:chgData name="Bob Jessop" userId="f66cba67bed2e043" providerId="LiveId" clId="{59A15CA1-193E-4F7D-BE78-F2B3D6C76962}" dt="2021-08-29T09:33:44.609" v="2376" actId="27636"/>
        <pc:sldMkLst>
          <pc:docMk/>
          <pc:sldMk cId="11493901" sldId="285"/>
        </pc:sldMkLst>
        <pc:spChg chg="mod">
          <ac:chgData name="Bob Jessop" userId="f66cba67bed2e043" providerId="LiveId" clId="{59A15CA1-193E-4F7D-BE78-F2B3D6C76962}" dt="2021-08-29T09:33:44.609" v="2376" actId="27636"/>
          <ac:spMkLst>
            <pc:docMk/>
            <pc:sldMk cId="11493901" sldId="285"/>
            <ac:spMk id="3" creationId="{49E8279B-23FA-45D7-8BF6-C85E56D7E390}"/>
          </ac:spMkLst>
        </pc:spChg>
      </pc:sldChg>
      <pc:sldChg chg="add">
        <pc:chgData name="Bob Jessop" userId="f66cba67bed2e043" providerId="LiveId" clId="{59A15CA1-193E-4F7D-BE78-F2B3D6C76962}" dt="2021-08-29T09:33:44.456" v="2374"/>
        <pc:sldMkLst>
          <pc:docMk/>
          <pc:sldMk cId="2731918404" sldId="286"/>
        </pc:sldMkLst>
      </pc:sldChg>
      <pc:sldChg chg="add">
        <pc:chgData name="Bob Jessop" userId="f66cba67bed2e043" providerId="LiveId" clId="{59A15CA1-193E-4F7D-BE78-F2B3D6C76962}" dt="2021-08-29T09:33:44.456" v="2374"/>
        <pc:sldMkLst>
          <pc:docMk/>
          <pc:sldMk cId="1078121642" sldId="287"/>
        </pc:sldMkLst>
      </pc:sldChg>
      <pc:sldChg chg="modSp add mod">
        <pc:chgData name="Bob Jessop" userId="f66cba67bed2e043" providerId="LiveId" clId="{59A15CA1-193E-4F7D-BE78-F2B3D6C76962}" dt="2021-08-30T10:24:34.951" v="8633" actId="122"/>
        <pc:sldMkLst>
          <pc:docMk/>
          <pc:sldMk cId="0" sldId="295"/>
        </pc:sldMkLst>
        <pc:spChg chg="mod">
          <ac:chgData name="Bob Jessop" userId="f66cba67bed2e043" providerId="LiveId" clId="{59A15CA1-193E-4F7D-BE78-F2B3D6C76962}" dt="2021-08-30T10:24:34.951" v="8633" actId="122"/>
          <ac:spMkLst>
            <pc:docMk/>
            <pc:sldMk cId="0" sldId="295"/>
            <ac:spMk id="61442" creationId="{00000000-0000-0000-0000-000000000000}"/>
          </ac:spMkLst>
        </pc:spChg>
      </pc:sldChg>
      <pc:sldChg chg="modSp add mod">
        <pc:chgData name="Bob Jessop" userId="f66cba67bed2e043" providerId="LiveId" clId="{59A15CA1-193E-4F7D-BE78-F2B3D6C76962}" dt="2021-08-30T10:31:16.547" v="8724" actId="14100"/>
        <pc:sldMkLst>
          <pc:docMk/>
          <pc:sldMk cId="0" sldId="298"/>
        </pc:sldMkLst>
        <pc:spChg chg="mod">
          <ac:chgData name="Bob Jessop" userId="f66cba67bed2e043" providerId="LiveId" clId="{59A15CA1-193E-4F7D-BE78-F2B3D6C76962}" dt="2021-08-30T10:31:16.547" v="8724" actId="14100"/>
          <ac:spMkLst>
            <pc:docMk/>
            <pc:sldMk cId="0" sldId="298"/>
            <ac:spMk id="2" creationId="{00000000-0000-0000-0000-000000000000}"/>
          </ac:spMkLst>
        </pc:spChg>
      </pc:sldChg>
      <pc:sldChg chg="modSp add mod">
        <pc:chgData name="Bob Jessop" userId="f66cba67bed2e043" providerId="LiveId" clId="{59A15CA1-193E-4F7D-BE78-F2B3D6C76962}" dt="2021-08-30T10:25:32.019" v="8645" actId="14100"/>
        <pc:sldMkLst>
          <pc:docMk/>
          <pc:sldMk cId="0" sldId="300"/>
        </pc:sldMkLst>
        <pc:spChg chg="mod">
          <ac:chgData name="Bob Jessop" userId="f66cba67bed2e043" providerId="LiveId" clId="{59A15CA1-193E-4F7D-BE78-F2B3D6C76962}" dt="2021-08-30T10:25:32.019" v="8645" actId="14100"/>
          <ac:spMkLst>
            <pc:docMk/>
            <pc:sldMk cId="0" sldId="300"/>
            <ac:spMk id="64514" creationId="{00000000-0000-0000-0000-000000000000}"/>
          </ac:spMkLst>
        </pc:spChg>
      </pc:sldChg>
      <pc:sldChg chg="modSp add mod">
        <pc:chgData name="Bob Jessop" userId="f66cba67bed2e043" providerId="LiveId" clId="{59A15CA1-193E-4F7D-BE78-F2B3D6C76962}" dt="2021-08-30T10:25:51.399" v="8652" actId="14100"/>
        <pc:sldMkLst>
          <pc:docMk/>
          <pc:sldMk cId="0" sldId="301"/>
        </pc:sldMkLst>
        <pc:spChg chg="mod">
          <ac:chgData name="Bob Jessop" userId="f66cba67bed2e043" providerId="LiveId" clId="{59A15CA1-193E-4F7D-BE78-F2B3D6C76962}" dt="2021-08-30T10:25:51.399" v="8652" actId="14100"/>
          <ac:spMkLst>
            <pc:docMk/>
            <pc:sldMk cId="0" sldId="301"/>
            <ac:spMk id="65538" creationId="{00000000-0000-0000-0000-000000000000}"/>
          </ac:spMkLst>
        </pc:spChg>
      </pc:sldChg>
      <pc:sldChg chg="modSp add mod">
        <pc:chgData name="Bob Jessop" userId="f66cba67bed2e043" providerId="LiveId" clId="{59A15CA1-193E-4F7D-BE78-F2B3D6C76962}" dt="2021-08-30T10:26:18.931" v="8661" actId="14100"/>
        <pc:sldMkLst>
          <pc:docMk/>
          <pc:sldMk cId="0" sldId="310"/>
        </pc:sldMkLst>
        <pc:spChg chg="mod">
          <ac:chgData name="Bob Jessop" userId="f66cba67bed2e043" providerId="LiveId" clId="{59A15CA1-193E-4F7D-BE78-F2B3D6C76962}" dt="2021-08-30T10:26:18.931" v="8661" actId="14100"/>
          <ac:spMkLst>
            <pc:docMk/>
            <pc:sldMk cId="0" sldId="310"/>
            <ac:spMk id="3" creationId="{00000000-0000-0000-0000-000000000000}"/>
          </ac:spMkLst>
        </pc:spChg>
        <pc:spChg chg="mod">
          <ac:chgData name="Bob Jessop" userId="f66cba67bed2e043" providerId="LiveId" clId="{59A15CA1-193E-4F7D-BE78-F2B3D6C76962}" dt="2021-08-30T10:26:11.513" v="8659" actId="14100"/>
          <ac:spMkLst>
            <pc:docMk/>
            <pc:sldMk cId="0" sldId="310"/>
            <ac:spMk id="63490" creationId="{00000000-0000-0000-0000-000000000000}"/>
          </ac:spMkLst>
        </pc:spChg>
      </pc:sldChg>
      <pc:sldChg chg="add">
        <pc:chgData name="Bob Jessop" userId="f66cba67bed2e043" providerId="LiveId" clId="{59A15CA1-193E-4F7D-BE78-F2B3D6C76962}" dt="2021-08-28T16:27:11.108" v="0"/>
        <pc:sldMkLst>
          <pc:docMk/>
          <pc:sldMk cId="0" sldId="313"/>
        </pc:sldMkLst>
      </pc:sldChg>
      <pc:sldChg chg="modSp add mod">
        <pc:chgData name="Bob Jessop" userId="f66cba67bed2e043" providerId="LiveId" clId="{59A15CA1-193E-4F7D-BE78-F2B3D6C76962}" dt="2021-08-30T10:32:02.236" v="8730" actId="948"/>
        <pc:sldMkLst>
          <pc:docMk/>
          <pc:sldMk cId="0" sldId="314"/>
        </pc:sldMkLst>
        <pc:spChg chg="mod">
          <ac:chgData name="Bob Jessop" userId="f66cba67bed2e043" providerId="LiveId" clId="{59A15CA1-193E-4F7D-BE78-F2B3D6C76962}" dt="2021-08-30T10:32:02.236" v="8730" actId="948"/>
          <ac:spMkLst>
            <pc:docMk/>
            <pc:sldMk cId="0" sldId="314"/>
            <ac:spMk id="3" creationId="{00000000-0000-0000-0000-000000000000}"/>
          </ac:spMkLst>
        </pc:spChg>
        <pc:spChg chg="mod">
          <ac:chgData name="Bob Jessop" userId="f66cba67bed2e043" providerId="LiveId" clId="{59A15CA1-193E-4F7D-BE78-F2B3D6C76962}" dt="2021-08-30T10:31:39.243" v="8729" actId="14100"/>
          <ac:spMkLst>
            <pc:docMk/>
            <pc:sldMk cId="0" sldId="314"/>
            <ac:spMk id="66562" creationId="{00000000-0000-0000-0000-000000000000}"/>
          </ac:spMkLst>
        </pc:spChg>
      </pc:sldChg>
      <pc:sldChg chg="modSp add mod">
        <pc:chgData name="Bob Jessop" userId="f66cba67bed2e043" providerId="LiveId" clId="{59A15CA1-193E-4F7D-BE78-F2B3D6C76962}" dt="2021-08-30T10:32:32.333" v="8740" actId="1076"/>
        <pc:sldMkLst>
          <pc:docMk/>
          <pc:sldMk cId="0" sldId="315"/>
        </pc:sldMkLst>
        <pc:spChg chg="mod">
          <ac:chgData name="Bob Jessop" userId="f66cba67bed2e043" providerId="LiveId" clId="{59A15CA1-193E-4F7D-BE78-F2B3D6C76962}" dt="2021-08-30T10:32:27.555" v="8739" actId="14100"/>
          <ac:spMkLst>
            <pc:docMk/>
            <pc:sldMk cId="0" sldId="315"/>
            <ac:spMk id="2" creationId="{00000000-0000-0000-0000-000000000000}"/>
          </ac:spMkLst>
        </pc:spChg>
        <pc:spChg chg="mod">
          <ac:chgData name="Bob Jessop" userId="f66cba67bed2e043" providerId="LiveId" clId="{59A15CA1-193E-4F7D-BE78-F2B3D6C76962}" dt="2021-08-30T10:32:32.333" v="8740" actId="1076"/>
          <ac:spMkLst>
            <pc:docMk/>
            <pc:sldMk cId="0" sldId="315"/>
            <ac:spMk id="3" creationId="{00000000-0000-0000-0000-000000000000}"/>
          </ac:spMkLst>
        </pc:spChg>
      </pc:sldChg>
      <pc:sldChg chg="modSp add mod ord">
        <pc:chgData name="Bob Jessop" userId="f66cba67bed2e043" providerId="LiveId" clId="{59A15CA1-193E-4F7D-BE78-F2B3D6C76962}" dt="2021-08-30T13:40:12.299" v="9515" actId="20577"/>
        <pc:sldMkLst>
          <pc:docMk/>
          <pc:sldMk cId="0" sldId="316"/>
        </pc:sldMkLst>
        <pc:graphicFrameChg chg="mod modGraphic">
          <ac:chgData name="Bob Jessop" userId="f66cba67bed2e043" providerId="LiveId" clId="{59A15CA1-193E-4F7D-BE78-F2B3D6C76962}" dt="2021-08-30T13:40:12.299" v="9515" actId="20577"/>
          <ac:graphicFrameMkLst>
            <pc:docMk/>
            <pc:sldMk cId="0" sldId="316"/>
            <ac:graphicFrameMk id="81995" creationId="{00000000-0000-0000-0000-000000000000}"/>
          </ac:graphicFrameMkLst>
        </pc:graphicFrameChg>
      </pc:sldChg>
      <pc:sldChg chg="modSp add mod ord">
        <pc:chgData name="Bob Jessop" userId="f66cba67bed2e043" providerId="LiveId" clId="{59A15CA1-193E-4F7D-BE78-F2B3D6C76962}" dt="2021-08-28T16:31:10.306" v="21" actId="113"/>
        <pc:sldMkLst>
          <pc:docMk/>
          <pc:sldMk cId="0" sldId="317"/>
        </pc:sldMkLst>
        <pc:spChg chg="mod">
          <ac:chgData name="Bob Jessop" userId="f66cba67bed2e043" providerId="LiveId" clId="{59A15CA1-193E-4F7D-BE78-F2B3D6C76962}" dt="2021-08-28T16:31:10.306" v="21" actId="113"/>
          <ac:spMkLst>
            <pc:docMk/>
            <pc:sldMk cId="0" sldId="317"/>
            <ac:spMk id="11266" creationId="{00000000-0000-0000-0000-000000000000}"/>
          </ac:spMkLst>
        </pc:spChg>
      </pc:sldChg>
      <pc:sldChg chg="modSp add mod ord">
        <pc:chgData name="Bob Jessop" userId="f66cba67bed2e043" providerId="LiveId" clId="{59A15CA1-193E-4F7D-BE78-F2B3D6C76962}" dt="2021-08-28T16:31:24.318" v="24" actId="122"/>
        <pc:sldMkLst>
          <pc:docMk/>
          <pc:sldMk cId="0" sldId="323"/>
        </pc:sldMkLst>
        <pc:spChg chg="mod">
          <ac:chgData name="Bob Jessop" userId="f66cba67bed2e043" providerId="LiveId" clId="{59A15CA1-193E-4F7D-BE78-F2B3D6C76962}" dt="2021-08-28T16:31:24.318" v="24" actId="122"/>
          <ac:spMkLst>
            <pc:docMk/>
            <pc:sldMk cId="0" sldId="323"/>
            <ac:spMk id="4" creationId="{00000000-0000-0000-0000-000000000000}"/>
          </ac:spMkLst>
        </pc:spChg>
        <pc:spChg chg="mod">
          <ac:chgData name="Bob Jessop" userId="f66cba67bed2e043" providerId="LiveId" clId="{59A15CA1-193E-4F7D-BE78-F2B3D6C76962}" dt="2021-08-28T16:28:48.213" v="5" actId="27636"/>
          <ac:spMkLst>
            <pc:docMk/>
            <pc:sldMk cId="0" sldId="323"/>
            <ac:spMk id="5" creationId="{00000000-0000-0000-0000-000000000000}"/>
          </ac:spMkLst>
        </pc:spChg>
      </pc:sldChg>
      <pc:sldChg chg="modSp add mod ord">
        <pc:chgData name="Bob Jessop" userId="f66cba67bed2e043" providerId="LiveId" clId="{59A15CA1-193E-4F7D-BE78-F2B3D6C76962}" dt="2021-08-30T13:46:33.621" v="9566"/>
        <pc:sldMkLst>
          <pc:docMk/>
          <pc:sldMk cId="0" sldId="325"/>
        </pc:sldMkLst>
        <pc:graphicFrameChg chg="mod modGraphic">
          <ac:chgData name="Bob Jessop" userId="f66cba67bed2e043" providerId="LiveId" clId="{59A15CA1-193E-4F7D-BE78-F2B3D6C76962}" dt="2021-08-30T13:46:33.621" v="9566"/>
          <ac:graphicFrameMkLst>
            <pc:docMk/>
            <pc:sldMk cId="0" sldId="325"/>
            <ac:graphicFrameMk id="81995" creationId="{00000000-0000-0000-0000-000000000000}"/>
          </ac:graphicFrameMkLst>
        </pc:graphicFrameChg>
      </pc:sldChg>
      <pc:sldChg chg="modSp add mod ord">
        <pc:chgData name="Bob Jessop" userId="f66cba67bed2e043" providerId="LiveId" clId="{59A15CA1-193E-4F7D-BE78-F2B3D6C76962}" dt="2021-08-30T10:07:09.326" v="8070" actId="6549"/>
        <pc:sldMkLst>
          <pc:docMk/>
          <pc:sldMk cId="0" sldId="326"/>
        </pc:sldMkLst>
        <pc:spChg chg="mod">
          <ac:chgData name="Bob Jessop" userId="f66cba67bed2e043" providerId="LiveId" clId="{59A15CA1-193E-4F7D-BE78-F2B3D6C76962}" dt="2021-08-30T10:07:09.326" v="8070" actId="6549"/>
          <ac:spMkLst>
            <pc:docMk/>
            <pc:sldMk cId="0" sldId="326"/>
            <ac:spMk id="2" creationId="{00000000-0000-0000-0000-000000000000}"/>
          </ac:spMkLst>
        </pc:spChg>
      </pc:sldChg>
      <pc:sldChg chg="modSp add mod ord">
        <pc:chgData name="Bob Jessop" userId="f66cba67bed2e043" providerId="LiveId" clId="{59A15CA1-193E-4F7D-BE78-F2B3D6C76962}" dt="2021-08-28T16:32:10.306" v="30" actId="122"/>
        <pc:sldMkLst>
          <pc:docMk/>
          <pc:sldMk cId="0" sldId="328"/>
        </pc:sldMkLst>
        <pc:spChg chg="mod">
          <ac:chgData name="Bob Jessop" userId="f66cba67bed2e043" providerId="LiveId" clId="{59A15CA1-193E-4F7D-BE78-F2B3D6C76962}" dt="2021-08-28T16:32:10.306" v="30" actId="122"/>
          <ac:spMkLst>
            <pc:docMk/>
            <pc:sldMk cId="0" sldId="328"/>
            <ac:spMk id="2" creationId="{00000000-0000-0000-0000-000000000000}"/>
          </ac:spMkLst>
        </pc:spChg>
      </pc:sldChg>
      <pc:sldChg chg="modSp add mod">
        <pc:chgData name="Bob Jessop" userId="f66cba67bed2e043" providerId="LiveId" clId="{59A15CA1-193E-4F7D-BE78-F2B3D6C76962}" dt="2021-08-30T10:23:16.058" v="8605" actId="20577"/>
        <pc:sldMkLst>
          <pc:docMk/>
          <pc:sldMk cId="0" sldId="329"/>
        </pc:sldMkLst>
        <pc:spChg chg="mod">
          <ac:chgData name="Bob Jessop" userId="f66cba67bed2e043" providerId="LiveId" clId="{59A15CA1-193E-4F7D-BE78-F2B3D6C76962}" dt="2021-08-30T10:23:06.009" v="8600" actId="122"/>
          <ac:spMkLst>
            <pc:docMk/>
            <pc:sldMk cId="0" sldId="329"/>
            <ac:spMk id="2" creationId="{00000000-0000-0000-0000-000000000000}"/>
          </ac:spMkLst>
        </pc:spChg>
        <pc:spChg chg="mod">
          <ac:chgData name="Bob Jessop" userId="f66cba67bed2e043" providerId="LiveId" clId="{59A15CA1-193E-4F7D-BE78-F2B3D6C76962}" dt="2021-08-30T10:23:16.058" v="8605" actId="20577"/>
          <ac:spMkLst>
            <pc:docMk/>
            <pc:sldMk cId="0" sldId="329"/>
            <ac:spMk id="3" creationId="{00000000-0000-0000-0000-000000000000}"/>
          </ac:spMkLst>
        </pc:spChg>
      </pc:sldChg>
      <pc:sldChg chg="modSp add mod">
        <pc:chgData name="Bob Jessop" userId="f66cba67bed2e043" providerId="LiveId" clId="{59A15CA1-193E-4F7D-BE78-F2B3D6C76962}" dt="2021-08-28T16:27:11.227" v="2" actId="27636"/>
        <pc:sldMkLst>
          <pc:docMk/>
          <pc:sldMk cId="0" sldId="330"/>
        </pc:sldMkLst>
        <pc:spChg chg="mod">
          <ac:chgData name="Bob Jessop" userId="f66cba67bed2e043" providerId="LiveId" clId="{59A15CA1-193E-4F7D-BE78-F2B3D6C76962}" dt="2021-08-28T16:27:11.227" v="2" actId="27636"/>
          <ac:spMkLst>
            <pc:docMk/>
            <pc:sldMk cId="0" sldId="330"/>
            <ac:spMk id="4" creationId="{00000000-0000-0000-0000-000000000000}"/>
          </ac:spMkLst>
        </pc:spChg>
      </pc:sldChg>
      <pc:sldChg chg="modSp add mod ord">
        <pc:chgData name="Bob Jessop" userId="f66cba67bed2e043" providerId="LiveId" clId="{59A15CA1-193E-4F7D-BE78-F2B3D6C76962}" dt="2021-08-30T10:12:21.541" v="8214" actId="20577"/>
        <pc:sldMkLst>
          <pc:docMk/>
          <pc:sldMk cId="0" sldId="334"/>
        </pc:sldMkLst>
        <pc:graphicFrameChg chg="mod modGraphic">
          <ac:chgData name="Bob Jessop" userId="f66cba67bed2e043" providerId="LiveId" clId="{59A15CA1-193E-4F7D-BE78-F2B3D6C76962}" dt="2021-08-30T10:12:21.541" v="8214" actId="20577"/>
          <ac:graphicFrameMkLst>
            <pc:docMk/>
            <pc:sldMk cId="0" sldId="334"/>
            <ac:graphicFrameMk id="66635" creationId="{00000000-0000-0000-0000-000000000000}"/>
          </ac:graphicFrameMkLst>
        </pc:graphicFrameChg>
      </pc:sldChg>
      <pc:sldChg chg="add del ord">
        <pc:chgData name="Bob Jessop" userId="f66cba67bed2e043" providerId="LiveId" clId="{59A15CA1-193E-4F7D-BE78-F2B3D6C76962}" dt="2021-08-29T09:23:13.070" v="2368" actId="47"/>
        <pc:sldMkLst>
          <pc:docMk/>
          <pc:sldMk cId="0" sldId="335"/>
        </pc:sldMkLst>
      </pc:sldChg>
      <pc:sldChg chg="add del ord">
        <pc:chgData name="Bob Jessop" userId="f66cba67bed2e043" providerId="LiveId" clId="{59A15CA1-193E-4F7D-BE78-F2B3D6C76962}" dt="2021-08-29T09:23:17.807" v="2369" actId="47"/>
        <pc:sldMkLst>
          <pc:docMk/>
          <pc:sldMk cId="0" sldId="336"/>
        </pc:sldMkLst>
      </pc:sldChg>
      <pc:sldChg chg="modSp add mod">
        <pc:chgData name="Bob Jessop" userId="f66cba67bed2e043" providerId="LiveId" clId="{59A15CA1-193E-4F7D-BE78-F2B3D6C76962}" dt="2021-08-30T10:22:42.098" v="8598" actId="20577"/>
        <pc:sldMkLst>
          <pc:docMk/>
          <pc:sldMk cId="0" sldId="337"/>
        </pc:sldMkLst>
        <pc:spChg chg="mod">
          <ac:chgData name="Bob Jessop" userId="f66cba67bed2e043" providerId="LiveId" clId="{59A15CA1-193E-4F7D-BE78-F2B3D6C76962}" dt="2021-08-30T10:22:21.801" v="8595" actId="6549"/>
          <ac:spMkLst>
            <pc:docMk/>
            <pc:sldMk cId="0" sldId="337"/>
            <ac:spMk id="2" creationId="{00000000-0000-0000-0000-000000000000}"/>
          </ac:spMkLst>
        </pc:spChg>
        <pc:spChg chg="mod">
          <ac:chgData name="Bob Jessop" userId="f66cba67bed2e043" providerId="LiveId" clId="{59A15CA1-193E-4F7D-BE78-F2B3D6C76962}" dt="2021-08-30T10:22:42.098" v="8598" actId="20577"/>
          <ac:spMkLst>
            <pc:docMk/>
            <pc:sldMk cId="0" sldId="337"/>
            <ac:spMk id="3" creationId="{00000000-0000-0000-0000-000000000000}"/>
          </ac:spMkLst>
        </pc:spChg>
      </pc:sldChg>
      <pc:sldChg chg="add del ord">
        <pc:chgData name="Bob Jessop" userId="f66cba67bed2e043" providerId="LiveId" clId="{59A15CA1-193E-4F7D-BE78-F2B3D6C76962}" dt="2021-08-29T09:23:26.325" v="2371" actId="47"/>
        <pc:sldMkLst>
          <pc:docMk/>
          <pc:sldMk cId="0" sldId="338"/>
        </pc:sldMkLst>
      </pc:sldChg>
      <pc:sldChg chg="add del ord">
        <pc:chgData name="Bob Jessop" userId="f66cba67bed2e043" providerId="LiveId" clId="{59A15CA1-193E-4F7D-BE78-F2B3D6C76962}" dt="2021-08-29T09:23:21.675" v="2370" actId="47"/>
        <pc:sldMkLst>
          <pc:docMk/>
          <pc:sldMk cId="0" sldId="339"/>
        </pc:sldMkLst>
      </pc:sldChg>
      <pc:sldChg chg="add del ord">
        <pc:chgData name="Bob Jessop" userId="f66cba67bed2e043" providerId="LiveId" clId="{59A15CA1-193E-4F7D-BE78-F2B3D6C76962}" dt="2021-08-29T09:23:21.675" v="2370" actId="47"/>
        <pc:sldMkLst>
          <pc:docMk/>
          <pc:sldMk cId="0" sldId="340"/>
        </pc:sldMkLst>
      </pc:sldChg>
      <pc:sldChg chg="modSp add mod ord">
        <pc:chgData name="Bob Jessop" userId="f66cba67bed2e043" providerId="LiveId" clId="{59A15CA1-193E-4F7D-BE78-F2B3D6C76962}" dt="2021-08-29T19:13:51.268" v="7660"/>
        <pc:sldMkLst>
          <pc:docMk/>
          <pc:sldMk cId="0" sldId="343"/>
        </pc:sldMkLst>
        <pc:spChg chg="mod">
          <ac:chgData name="Bob Jessop" userId="f66cba67bed2e043" providerId="LiveId" clId="{59A15CA1-193E-4F7D-BE78-F2B3D6C76962}" dt="2021-08-28T16:32:55.622" v="37" actId="122"/>
          <ac:spMkLst>
            <pc:docMk/>
            <pc:sldMk cId="0" sldId="343"/>
            <ac:spMk id="2" creationId="{00000000-0000-0000-0000-000000000000}"/>
          </ac:spMkLst>
        </pc:spChg>
      </pc:sldChg>
      <pc:sldChg chg="modSp add mod ord">
        <pc:chgData name="Bob Jessop" userId="f66cba67bed2e043" providerId="LiveId" clId="{59A15CA1-193E-4F7D-BE78-F2B3D6C76962}" dt="2021-08-30T10:11:35.702" v="8158" actId="20577"/>
        <pc:sldMkLst>
          <pc:docMk/>
          <pc:sldMk cId="0" sldId="344"/>
        </pc:sldMkLst>
        <pc:spChg chg="mod">
          <ac:chgData name="Bob Jessop" userId="f66cba67bed2e043" providerId="LiveId" clId="{59A15CA1-193E-4F7D-BE78-F2B3D6C76962}" dt="2021-08-28T16:31:46.574" v="27" actId="122"/>
          <ac:spMkLst>
            <pc:docMk/>
            <pc:sldMk cId="0" sldId="344"/>
            <ac:spMk id="2" creationId="{00000000-0000-0000-0000-000000000000}"/>
          </ac:spMkLst>
        </pc:spChg>
        <pc:spChg chg="mod">
          <ac:chgData name="Bob Jessop" userId="f66cba67bed2e043" providerId="LiveId" clId="{59A15CA1-193E-4F7D-BE78-F2B3D6C76962}" dt="2021-08-30T10:11:35.702" v="8158" actId="20577"/>
          <ac:spMkLst>
            <pc:docMk/>
            <pc:sldMk cId="0" sldId="344"/>
            <ac:spMk id="3" creationId="{00000000-0000-0000-0000-000000000000}"/>
          </ac:spMkLst>
        </pc:spChg>
      </pc:sldChg>
      <pc:sldChg chg="modSp add del mod ord">
        <pc:chgData name="Bob Jessop" userId="f66cba67bed2e043" providerId="LiveId" clId="{59A15CA1-193E-4F7D-BE78-F2B3D6C76962}" dt="2021-08-29T18:46:41.770" v="7341" actId="47"/>
        <pc:sldMkLst>
          <pc:docMk/>
          <pc:sldMk cId="0" sldId="345"/>
        </pc:sldMkLst>
        <pc:spChg chg="mod">
          <ac:chgData name="Bob Jessop" userId="f66cba67bed2e043" providerId="LiveId" clId="{59A15CA1-193E-4F7D-BE78-F2B3D6C76962}" dt="2021-08-29T18:46:17.544" v="7338" actId="2711"/>
          <ac:spMkLst>
            <pc:docMk/>
            <pc:sldMk cId="0" sldId="345"/>
            <ac:spMk id="2" creationId="{00000000-0000-0000-0000-000000000000}"/>
          </ac:spMkLst>
        </pc:spChg>
        <pc:spChg chg="mod">
          <ac:chgData name="Bob Jessop" userId="f66cba67bed2e043" providerId="LiveId" clId="{59A15CA1-193E-4F7D-BE78-F2B3D6C76962}" dt="2021-08-28T16:30:31.756" v="16" actId="20577"/>
          <ac:spMkLst>
            <pc:docMk/>
            <pc:sldMk cId="0" sldId="345"/>
            <ac:spMk id="3" creationId="{00000000-0000-0000-0000-000000000000}"/>
          </ac:spMkLst>
        </pc:spChg>
      </pc:sldChg>
      <pc:sldChg chg="modSp add mod">
        <pc:chgData name="Bob Jessop" userId="f66cba67bed2e043" providerId="LiveId" clId="{59A15CA1-193E-4F7D-BE78-F2B3D6C76962}" dt="2021-08-28T16:33:34.378" v="39" actId="122"/>
        <pc:sldMkLst>
          <pc:docMk/>
          <pc:sldMk cId="3624280568" sldId="346"/>
        </pc:sldMkLst>
        <pc:spChg chg="mod">
          <ac:chgData name="Bob Jessop" userId="f66cba67bed2e043" providerId="LiveId" clId="{59A15CA1-193E-4F7D-BE78-F2B3D6C76962}" dt="2021-08-28T16:33:34.378" v="39" actId="122"/>
          <ac:spMkLst>
            <pc:docMk/>
            <pc:sldMk cId="3624280568" sldId="346"/>
            <ac:spMk id="7170" creationId="{00000000-0000-0000-0000-000000000000}"/>
          </ac:spMkLst>
        </pc:spChg>
        <pc:spChg chg="mod">
          <ac:chgData name="Bob Jessop" userId="f66cba67bed2e043" providerId="LiveId" clId="{59A15CA1-193E-4F7D-BE78-F2B3D6C76962}" dt="2021-08-28T16:27:11.195" v="1" actId="27636"/>
          <ac:spMkLst>
            <pc:docMk/>
            <pc:sldMk cId="3624280568" sldId="346"/>
            <ac:spMk id="7171" creationId="{00000000-0000-0000-0000-000000000000}"/>
          </ac:spMkLst>
        </pc:spChg>
      </pc:sldChg>
      <pc:sldChg chg="modSp add del mod ord">
        <pc:chgData name="Bob Jessop" userId="f66cba67bed2e043" providerId="LiveId" clId="{59A15CA1-193E-4F7D-BE78-F2B3D6C76962}" dt="2021-08-28T16:32:43.804" v="34" actId="47"/>
        <pc:sldMkLst>
          <pc:docMk/>
          <pc:sldMk cId="0" sldId="348"/>
        </pc:sldMkLst>
        <pc:spChg chg="mod">
          <ac:chgData name="Bob Jessop" userId="f66cba67bed2e043" providerId="LiveId" clId="{59A15CA1-193E-4F7D-BE78-F2B3D6C76962}" dt="2021-08-28T16:28:48.223" v="6" actId="27636"/>
          <ac:spMkLst>
            <pc:docMk/>
            <pc:sldMk cId="0" sldId="348"/>
            <ac:spMk id="3" creationId="{00000000-0000-0000-0000-000000000000}"/>
          </ac:spMkLst>
        </pc:spChg>
      </pc:sldChg>
      <pc:sldChg chg="add ord">
        <pc:chgData name="Bob Jessop" userId="f66cba67bed2e043" providerId="LiveId" clId="{59A15CA1-193E-4F7D-BE78-F2B3D6C76962}" dt="2021-08-28T16:29:03.633" v="8"/>
        <pc:sldMkLst>
          <pc:docMk/>
          <pc:sldMk cId="0" sldId="349"/>
        </pc:sldMkLst>
      </pc:sldChg>
      <pc:sldChg chg="add ord">
        <pc:chgData name="Bob Jessop" userId="f66cba67bed2e043" providerId="LiveId" clId="{59A15CA1-193E-4F7D-BE78-F2B3D6C76962}" dt="2021-08-28T16:29:03.633" v="8"/>
        <pc:sldMkLst>
          <pc:docMk/>
          <pc:sldMk cId="0" sldId="350"/>
        </pc:sldMkLst>
      </pc:sldChg>
      <pc:sldChg chg="modSp add del mod">
        <pc:chgData name="Bob Jessop" userId="f66cba67bed2e043" providerId="LiveId" clId="{59A15CA1-193E-4F7D-BE78-F2B3D6C76962}" dt="2021-08-30T10:08:40.332" v="8082" actId="20577"/>
        <pc:sldMkLst>
          <pc:docMk/>
          <pc:sldMk cId="2202904504" sldId="356"/>
        </pc:sldMkLst>
        <pc:spChg chg="mod">
          <ac:chgData name="Bob Jessop" userId="f66cba67bed2e043" providerId="LiveId" clId="{59A15CA1-193E-4F7D-BE78-F2B3D6C76962}" dt="2021-08-30T10:07:55.468" v="8075" actId="20577"/>
          <ac:spMkLst>
            <pc:docMk/>
            <pc:sldMk cId="2202904504" sldId="356"/>
            <ac:spMk id="2" creationId="{00000000-0000-0000-0000-000000000000}"/>
          </ac:spMkLst>
        </pc:spChg>
        <pc:spChg chg="mod">
          <ac:chgData name="Bob Jessop" userId="f66cba67bed2e043" providerId="LiveId" clId="{59A15CA1-193E-4F7D-BE78-F2B3D6C76962}" dt="2021-08-30T10:08:40.332" v="8082" actId="20577"/>
          <ac:spMkLst>
            <pc:docMk/>
            <pc:sldMk cId="2202904504" sldId="356"/>
            <ac:spMk id="3" creationId="{00000000-0000-0000-0000-000000000000}"/>
          </ac:spMkLst>
        </pc:spChg>
      </pc:sldChg>
      <pc:sldChg chg="modSp add del mod">
        <pc:chgData name="Bob Jessop" userId="f66cba67bed2e043" providerId="LiveId" clId="{59A15CA1-193E-4F7D-BE78-F2B3D6C76962}" dt="2021-08-30T10:07:32.823" v="8073" actId="6549"/>
        <pc:sldMkLst>
          <pc:docMk/>
          <pc:sldMk cId="2965204416" sldId="368"/>
        </pc:sldMkLst>
        <pc:spChg chg="mod">
          <ac:chgData name="Bob Jessop" userId="f66cba67bed2e043" providerId="LiveId" clId="{59A15CA1-193E-4F7D-BE78-F2B3D6C76962}" dt="2021-08-29T18:46:29.789" v="7340" actId="122"/>
          <ac:spMkLst>
            <pc:docMk/>
            <pc:sldMk cId="2965204416" sldId="368"/>
            <ac:spMk id="9218" creationId="{00000000-0000-0000-0000-000000000000}"/>
          </ac:spMkLst>
        </pc:spChg>
        <pc:spChg chg="mod">
          <ac:chgData name="Bob Jessop" userId="f66cba67bed2e043" providerId="LiveId" clId="{59A15CA1-193E-4F7D-BE78-F2B3D6C76962}" dt="2021-08-30T10:07:32.823" v="8073" actId="6549"/>
          <ac:spMkLst>
            <pc:docMk/>
            <pc:sldMk cId="2965204416" sldId="368"/>
            <ac:spMk id="9219" creationId="{00000000-0000-0000-0000-000000000000}"/>
          </ac:spMkLst>
        </pc:spChg>
      </pc:sldChg>
      <pc:sldChg chg="modSp add mod">
        <pc:chgData name="Bob Jessop" userId="f66cba67bed2e043" providerId="LiveId" clId="{59A15CA1-193E-4F7D-BE78-F2B3D6C76962}" dt="2021-08-29T09:21:23.494" v="2367" actId="20577"/>
        <pc:sldMkLst>
          <pc:docMk/>
          <pc:sldMk cId="3466941894" sldId="369"/>
        </pc:sldMkLst>
        <pc:spChg chg="mod">
          <ac:chgData name="Bob Jessop" userId="f66cba67bed2e043" providerId="LiveId" clId="{59A15CA1-193E-4F7D-BE78-F2B3D6C76962}" dt="2021-08-29T09:21:23.494" v="2367" actId="20577"/>
          <ac:spMkLst>
            <pc:docMk/>
            <pc:sldMk cId="3466941894" sldId="369"/>
            <ac:spMk id="3" creationId="{00000000-0000-0000-0000-000000000000}"/>
          </ac:spMkLst>
        </pc:spChg>
        <pc:spChg chg="mod">
          <ac:chgData name="Bob Jessop" userId="f66cba67bed2e043" providerId="LiveId" clId="{59A15CA1-193E-4F7D-BE78-F2B3D6C76962}" dt="2021-08-29T09:21:14.241" v="2359" actId="122"/>
          <ac:spMkLst>
            <pc:docMk/>
            <pc:sldMk cId="3466941894" sldId="369"/>
            <ac:spMk id="14338" creationId="{00000000-0000-0000-0000-000000000000}"/>
          </ac:spMkLst>
        </pc:spChg>
      </pc:sldChg>
      <pc:sldChg chg="modSp add mod">
        <pc:chgData name="Bob Jessop" userId="f66cba67bed2e043" providerId="LiveId" clId="{59A15CA1-193E-4F7D-BE78-F2B3D6C76962}" dt="2021-08-28T16:38:33.489" v="62" actId="122"/>
        <pc:sldMkLst>
          <pc:docMk/>
          <pc:sldMk cId="607795848" sldId="370"/>
        </pc:sldMkLst>
        <pc:spChg chg="mod">
          <ac:chgData name="Bob Jessop" userId="f66cba67bed2e043" providerId="LiveId" clId="{59A15CA1-193E-4F7D-BE78-F2B3D6C76962}" dt="2021-08-28T16:38:33.489" v="62" actId="122"/>
          <ac:spMkLst>
            <pc:docMk/>
            <pc:sldMk cId="607795848" sldId="370"/>
            <ac:spMk id="11266" creationId="{00000000-0000-0000-0000-000000000000}"/>
          </ac:spMkLst>
        </pc:spChg>
      </pc:sldChg>
      <pc:sldChg chg="add del">
        <pc:chgData name="Bob Jessop" userId="f66cba67bed2e043" providerId="LiveId" clId="{59A15CA1-193E-4F7D-BE78-F2B3D6C76962}" dt="2021-08-28T16:38:09.425" v="59" actId="2696"/>
        <pc:sldMkLst>
          <pc:docMk/>
          <pc:sldMk cId="4265440284" sldId="370"/>
        </pc:sldMkLst>
      </pc:sldChg>
      <pc:sldChg chg="add del">
        <pc:chgData name="Bob Jessop" userId="f66cba67bed2e043" providerId="LiveId" clId="{59A15CA1-193E-4F7D-BE78-F2B3D6C76962}" dt="2021-08-28T16:38:09.425" v="59" actId="2696"/>
        <pc:sldMkLst>
          <pc:docMk/>
          <pc:sldMk cId="1348080891" sldId="371"/>
        </pc:sldMkLst>
      </pc:sldChg>
      <pc:sldChg chg="modSp add mod">
        <pc:chgData name="Bob Jessop" userId="f66cba67bed2e043" providerId="LiveId" clId="{59A15CA1-193E-4F7D-BE78-F2B3D6C76962}" dt="2021-08-28T16:38:43.571" v="64" actId="122"/>
        <pc:sldMkLst>
          <pc:docMk/>
          <pc:sldMk cId="2728656856" sldId="371"/>
        </pc:sldMkLst>
        <pc:spChg chg="mod">
          <ac:chgData name="Bob Jessop" userId="f66cba67bed2e043" providerId="LiveId" clId="{59A15CA1-193E-4F7D-BE78-F2B3D6C76962}" dt="2021-08-28T16:38:43.571" v="64" actId="122"/>
          <ac:spMkLst>
            <pc:docMk/>
            <pc:sldMk cId="2728656856" sldId="371"/>
            <ac:spMk id="12290" creationId="{00000000-0000-0000-0000-000000000000}"/>
          </ac:spMkLst>
        </pc:spChg>
      </pc:sldChg>
      <pc:sldChg chg="modSp add mod">
        <pc:chgData name="Bob Jessop" userId="f66cba67bed2e043" providerId="LiveId" clId="{59A15CA1-193E-4F7D-BE78-F2B3D6C76962}" dt="2021-08-30T10:25:07.629" v="8642" actId="122"/>
        <pc:sldMkLst>
          <pc:docMk/>
          <pc:sldMk cId="1611412566" sldId="381"/>
        </pc:sldMkLst>
        <pc:spChg chg="mod">
          <ac:chgData name="Bob Jessop" userId="f66cba67bed2e043" providerId="LiveId" clId="{59A15CA1-193E-4F7D-BE78-F2B3D6C76962}" dt="2021-08-30T10:25:07.629" v="8642" actId="122"/>
          <ac:spMkLst>
            <pc:docMk/>
            <pc:sldMk cId="1611412566" sldId="381"/>
            <ac:spMk id="2" creationId="{00000000-0000-0000-0000-000000000000}"/>
          </ac:spMkLst>
        </pc:spChg>
      </pc:sldChg>
      <pc:sldChg chg="modSp add mod">
        <pc:chgData name="Bob Jessop" userId="f66cba67bed2e043" providerId="LiveId" clId="{59A15CA1-193E-4F7D-BE78-F2B3D6C76962}" dt="2021-08-30T10:24:18.600" v="8631" actId="20577"/>
        <pc:sldMkLst>
          <pc:docMk/>
          <pc:sldMk cId="3751635397" sldId="395"/>
        </pc:sldMkLst>
        <pc:spChg chg="mod">
          <ac:chgData name="Bob Jessop" userId="f66cba67bed2e043" providerId="LiveId" clId="{59A15CA1-193E-4F7D-BE78-F2B3D6C76962}" dt="2021-08-30T10:23:39.291" v="8607" actId="122"/>
          <ac:spMkLst>
            <pc:docMk/>
            <pc:sldMk cId="3751635397" sldId="395"/>
            <ac:spMk id="2" creationId="{00000000-0000-0000-0000-000000000000}"/>
          </ac:spMkLst>
        </pc:spChg>
        <pc:spChg chg="mod">
          <ac:chgData name="Bob Jessop" userId="f66cba67bed2e043" providerId="LiveId" clId="{59A15CA1-193E-4F7D-BE78-F2B3D6C76962}" dt="2021-08-30T10:24:18.600" v="8631" actId="20577"/>
          <ac:spMkLst>
            <pc:docMk/>
            <pc:sldMk cId="3751635397" sldId="395"/>
            <ac:spMk id="3" creationId="{00000000-0000-0000-0000-000000000000}"/>
          </ac:spMkLst>
        </pc:spChg>
      </pc:sldChg>
      <pc:sldChg chg="add del ord">
        <pc:chgData name="Bob Jessop" userId="f66cba67bed2e043" providerId="LiveId" clId="{59A15CA1-193E-4F7D-BE78-F2B3D6C76962}" dt="2021-08-29T18:48:15.235" v="7347" actId="47"/>
        <pc:sldMkLst>
          <pc:docMk/>
          <pc:sldMk cId="2278457474" sldId="398"/>
        </pc:sldMkLst>
      </pc:sldChg>
      <pc:sldChg chg="add">
        <pc:chgData name="Bob Jessop" userId="f66cba67bed2e043" providerId="LiveId" clId="{59A15CA1-193E-4F7D-BE78-F2B3D6C76962}" dt="2021-08-29T09:24:45.808" v="2372"/>
        <pc:sldMkLst>
          <pc:docMk/>
          <pc:sldMk cId="3956136214" sldId="402"/>
        </pc:sldMkLst>
      </pc:sldChg>
      <pc:sldChg chg="modSp add mod">
        <pc:chgData name="Bob Jessop" userId="f66cba67bed2e043" providerId="LiveId" clId="{59A15CA1-193E-4F7D-BE78-F2B3D6C76962}" dt="2021-08-30T10:33:10.144" v="8764" actId="14100"/>
        <pc:sldMkLst>
          <pc:docMk/>
          <pc:sldMk cId="1820987270" sldId="403"/>
        </pc:sldMkLst>
        <pc:spChg chg="mod">
          <ac:chgData name="Bob Jessop" userId="f66cba67bed2e043" providerId="LiveId" clId="{59A15CA1-193E-4F7D-BE78-F2B3D6C76962}" dt="2021-08-30T10:32:59.625" v="8752" actId="14100"/>
          <ac:spMkLst>
            <pc:docMk/>
            <pc:sldMk cId="1820987270" sldId="403"/>
            <ac:spMk id="28674" creationId="{00000000-0000-0000-0000-000000000000}"/>
          </ac:spMkLst>
        </pc:spChg>
        <pc:spChg chg="mod">
          <ac:chgData name="Bob Jessop" userId="f66cba67bed2e043" providerId="LiveId" clId="{59A15CA1-193E-4F7D-BE78-F2B3D6C76962}" dt="2021-08-30T10:33:10.144" v="8764" actId="14100"/>
          <ac:spMkLst>
            <pc:docMk/>
            <pc:sldMk cId="1820987270" sldId="403"/>
            <ac:spMk id="28675" creationId="{00000000-0000-0000-0000-000000000000}"/>
          </ac:spMkLst>
        </pc:spChg>
      </pc:sldChg>
      <pc:sldChg chg="add">
        <pc:chgData name="Bob Jessop" userId="f66cba67bed2e043" providerId="LiveId" clId="{59A15CA1-193E-4F7D-BE78-F2B3D6C76962}" dt="2021-08-29T09:24:45.808" v="2372"/>
        <pc:sldMkLst>
          <pc:docMk/>
          <pc:sldMk cId="1779295786" sldId="404"/>
        </pc:sldMkLst>
      </pc:sldChg>
      <pc:sldChg chg="add ord">
        <pc:chgData name="Bob Jessop" userId="f66cba67bed2e043" providerId="LiveId" clId="{59A15CA1-193E-4F7D-BE78-F2B3D6C76962}" dt="2021-08-29T19:14:25.074" v="7664"/>
        <pc:sldMkLst>
          <pc:docMk/>
          <pc:sldMk cId="3969077833" sldId="405"/>
        </pc:sldMkLst>
      </pc:sldChg>
      <pc:sldChg chg="add">
        <pc:chgData name="Bob Jessop" userId="f66cba67bed2e043" providerId="LiveId" clId="{59A15CA1-193E-4F7D-BE78-F2B3D6C76962}" dt="2021-08-29T09:24:45.808" v="2372"/>
        <pc:sldMkLst>
          <pc:docMk/>
          <pc:sldMk cId="928649373" sldId="406"/>
        </pc:sldMkLst>
      </pc:sldChg>
      <pc:sldChg chg="add">
        <pc:chgData name="Bob Jessop" userId="f66cba67bed2e043" providerId="LiveId" clId="{59A15CA1-193E-4F7D-BE78-F2B3D6C76962}" dt="2021-08-29T09:24:45.808" v="2372"/>
        <pc:sldMkLst>
          <pc:docMk/>
          <pc:sldMk cId="4035188730" sldId="407"/>
        </pc:sldMkLst>
      </pc:sldChg>
      <pc:sldChg chg="modSp add del mod">
        <pc:chgData name="Bob Jessop" userId="f66cba67bed2e043" providerId="LiveId" clId="{59A15CA1-193E-4F7D-BE78-F2B3D6C76962}" dt="2021-08-28T16:36:28.737" v="52" actId="2696"/>
        <pc:sldMkLst>
          <pc:docMk/>
          <pc:sldMk cId="1145212724" sldId="413"/>
        </pc:sldMkLst>
        <pc:spChg chg="mod">
          <ac:chgData name="Bob Jessop" userId="f66cba67bed2e043" providerId="LiveId" clId="{59A15CA1-193E-4F7D-BE78-F2B3D6C76962}" dt="2021-08-28T16:33:46.509" v="41" actId="122"/>
          <ac:spMkLst>
            <pc:docMk/>
            <pc:sldMk cId="1145212724" sldId="413"/>
            <ac:spMk id="2" creationId="{00000000-0000-0000-0000-000000000000}"/>
          </ac:spMkLst>
        </pc:spChg>
      </pc:sldChg>
      <pc:sldChg chg="modSp add mod">
        <pc:chgData name="Bob Jessop" userId="f66cba67bed2e043" providerId="LiveId" clId="{59A15CA1-193E-4F7D-BE78-F2B3D6C76962}" dt="2021-08-30T10:06:42.802" v="8060" actId="20577"/>
        <pc:sldMkLst>
          <pc:docMk/>
          <pc:sldMk cId="2644721313" sldId="413"/>
        </pc:sldMkLst>
        <pc:spChg chg="mod">
          <ac:chgData name="Bob Jessop" userId="f66cba67bed2e043" providerId="LiveId" clId="{59A15CA1-193E-4F7D-BE78-F2B3D6C76962}" dt="2021-08-30T10:06:42.802" v="8060" actId="20577"/>
          <ac:spMkLst>
            <pc:docMk/>
            <pc:sldMk cId="2644721313" sldId="413"/>
            <ac:spMk id="3" creationId="{00000000-0000-0000-0000-000000000000}"/>
          </ac:spMkLst>
        </pc:spChg>
      </pc:sldChg>
      <pc:sldChg chg="modSp add mod">
        <pc:chgData name="Bob Jessop" userId="f66cba67bed2e043" providerId="LiveId" clId="{59A15CA1-193E-4F7D-BE78-F2B3D6C76962}" dt="2021-08-29T19:19:21.594" v="7687" actId="20577"/>
        <pc:sldMkLst>
          <pc:docMk/>
          <pc:sldMk cId="1220547337" sldId="416"/>
        </pc:sldMkLst>
        <pc:graphicFrameChg chg="modGraphic">
          <ac:chgData name="Bob Jessop" userId="f66cba67bed2e043" providerId="LiveId" clId="{59A15CA1-193E-4F7D-BE78-F2B3D6C76962}" dt="2021-08-29T19:19:21.594" v="7687" actId="20577"/>
          <ac:graphicFrameMkLst>
            <pc:docMk/>
            <pc:sldMk cId="1220547337" sldId="416"/>
            <ac:graphicFrameMk id="6" creationId="{00000000-0000-0000-0000-000000000000}"/>
          </ac:graphicFrameMkLst>
        </pc:graphicFrameChg>
      </pc:sldChg>
      <pc:sldChg chg="add del ord">
        <pc:chgData name="Bob Jessop" userId="f66cba67bed2e043" providerId="LiveId" clId="{59A15CA1-193E-4F7D-BE78-F2B3D6C76962}" dt="2021-08-29T19:22:41.450" v="7693" actId="47"/>
        <pc:sldMkLst>
          <pc:docMk/>
          <pc:sldMk cId="1888911064" sldId="427"/>
        </pc:sldMkLst>
      </pc:sldChg>
      <pc:sldChg chg="modSp add mod ord">
        <pc:chgData name="Bob Jessop" userId="f66cba67bed2e043" providerId="LiveId" clId="{59A15CA1-193E-4F7D-BE78-F2B3D6C76962}" dt="2021-08-30T13:43:41.167" v="9542"/>
        <pc:sldMkLst>
          <pc:docMk/>
          <pc:sldMk cId="2359736894" sldId="428"/>
        </pc:sldMkLst>
        <pc:graphicFrameChg chg="mod modGraphic">
          <ac:chgData name="Bob Jessop" userId="f66cba67bed2e043" providerId="LiveId" clId="{59A15CA1-193E-4F7D-BE78-F2B3D6C76962}" dt="2021-08-30T13:43:41.167" v="9542"/>
          <ac:graphicFrameMkLst>
            <pc:docMk/>
            <pc:sldMk cId="2359736894" sldId="428"/>
            <ac:graphicFrameMk id="81995" creationId="{00000000-0000-0000-0000-000000000000}"/>
          </ac:graphicFrameMkLst>
        </pc:graphicFrameChg>
      </pc:sldChg>
      <pc:sldChg chg="add">
        <pc:chgData name="Bob Jessop" userId="f66cba67bed2e043" providerId="LiveId" clId="{59A15CA1-193E-4F7D-BE78-F2B3D6C76962}" dt="2021-08-28T16:27:11.108" v="0"/>
        <pc:sldMkLst>
          <pc:docMk/>
          <pc:sldMk cId="3663138849" sldId="429"/>
        </pc:sldMkLst>
      </pc:sldChg>
      <pc:sldChg chg="add del ord">
        <pc:chgData name="Bob Jessop" userId="f66cba67bed2e043" providerId="LiveId" clId="{59A15CA1-193E-4F7D-BE78-F2B3D6C76962}" dt="2021-08-28T16:35:55.148" v="50" actId="2696"/>
        <pc:sldMkLst>
          <pc:docMk/>
          <pc:sldMk cId="1616867481" sldId="430"/>
        </pc:sldMkLst>
      </pc:sldChg>
      <pc:sldChg chg="add">
        <pc:chgData name="Bob Jessop" userId="f66cba67bed2e043" providerId="LiveId" clId="{59A15CA1-193E-4F7D-BE78-F2B3D6C76962}" dt="2021-08-28T16:36:02.180" v="51"/>
        <pc:sldMkLst>
          <pc:docMk/>
          <pc:sldMk cId="3846761226" sldId="430"/>
        </pc:sldMkLst>
      </pc:sldChg>
      <pc:sldChg chg="add del">
        <pc:chgData name="Bob Jessop" userId="f66cba67bed2e043" providerId="LiveId" clId="{59A15CA1-193E-4F7D-BE78-F2B3D6C76962}" dt="2021-08-28T16:34:30.101" v="44" actId="2696"/>
        <pc:sldMkLst>
          <pc:docMk/>
          <pc:sldMk cId="609920425" sldId="431"/>
        </pc:sldMkLst>
      </pc:sldChg>
      <pc:sldChg chg="modSp add del mod">
        <pc:chgData name="Bob Jessop" userId="f66cba67bed2e043" providerId="LiveId" clId="{59A15CA1-193E-4F7D-BE78-F2B3D6C76962}" dt="2021-08-28T16:35:27.625" v="49" actId="47"/>
        <pc:sldMkLst>
          <pc:docMk/>
          <pc:sldMk cId="1904121767" sldId="431"/>
        </pc:sldMkLst>
        <pc:spChg chg="mod">
          <ac:chgData name="Bob Jessop" userId="f66cba67bed2e043" providerId="LiveId" clId="{59A15CA1-193E-4F7D-BE78-F2B3D6C76962}" dt="2021-08-28T16:35:02.477" v="48" actId="255"/>
          <ac:spMkLst>
            <pc:docMk/>
            <pc:sldMk cId="1904121767" sldId="431"/>
            <ac:spMk id="7170" creationId="{00000000-0000-0000-0000-000000000000}"/>
          </ac:spMkLst>
        </pc:spChg>
      </pc:sldChg>
      <pc:sldChg chg="add del">
        <pc:chgData name="Bob Jessop" userId="f66cba67bed2e043" providerId="LiveId" clId="{59A15CA1-193E-4F7D-BE78-F2B3D6C76962}" dt="2021-08-28T16:37:15.823" v="54" actId="2696"/>
        <pc:sldMkLst>
          <pc:docMk/>
          <pc:sldMk cId="1343547314" sldId="433"/>
        </pc:sldMkLst>
      </pc:sldChg>
      <pc:sldChg chg="modSp add mod ord">
        <pc:chgData name="Bob Jessop" userId="f66cba67bed2e043" providerId="LiveId" clId="{59A15CA1-193E-4F7D-BE78-F2B3D6C76962}" dt="2021-08-29T18:48:31.246" v="7349"/>
        <pc:sldMkLst>
          <pc:docMk/>
          <pc:sldMk cId="4261241720" sldId="433"/>
        </pc:sldMkLst>
        <pc:spChg chg="mod">
          <ac:chgData name="Bob Jessop" userId="f66cba67bed2e043" providerId="LiveId" clId="{59A15CA1-193E-4F7D-BE78-F2B3D6C76962}" dt="2021-08-28T16:37:48.568" v="58" actId="122"/>
          <ac:spMkLst>
            <pc:docMk/>
            <pc:sldMk cId="4261241720" sldId="433"/>
            <ac:spMk id="10242" creationId="{00000000-0000-0000-0000-000000000000}"/>
          </ac:spMkLst>
        </pc:spChg>
      </pc:sldChg>
      <pc:sldChg chg="modSp add mod ord">
        <pc:chgData name="Bob Jessop" userId="f66cba67bed2e043" providerId="LiveId" clId="{59A15CA1-193E-4F7D-BE78-F2B3D6C76962}" dt="2021-08-28T16:29:56.590" v="11" actId="122"/>
        <pc:sldMkLst>
          <pc:docMk/>
          <pc:sldMk cId="0" sldId="434"/>
        </pc:sldMkLst>
        <pc:spChg chg="mod">
          <ac:chgData name="Bob Jessop" userId="f66cba67bed2e043" providerId="LiveId" clId="{59A15CA1-193E-4F7D-BE78-F2B3D6C76962}" dt="2021-08-28T16:29:56.590" v="11" actId="122"/>
          <ac:spMkLst>
            <pc:docMk/>
            <pc:sldMk cId="0" sldId="434"/>
            <ac:spMk id="7170" creationId="{00000000-0000-0000-0000-000000000000}"/>
          </ac:spMkLst>
        </pc:spChg>
      </pc:sldChg>
      <pc:sldChg chg="modSp add del mod ord">
        <pc:chgData name="Bob Jessop" userId="f66cba67bed2e043" providerId="LiveId" clId="{59A15CA1-193E-4F7D-BE78-F2B3D6C76962}" dt="2021-08-28T16:37:39.987" v="56" actId="47"/>
        <pc:sldMkLst>
          <pc:docMk/>
          <pc:sldMk cId="0" sldId="435"/>
        </pc:sldMkLst>
        <pc:spChg chg="mod">
          <ac:chgData name="Bob Jessop" userId="f66cba67bed2e043" providerId="LiveId" clId="{59A15CA1-193E-4F7D-BE78-F2B3D6C76962}" dt="2021-08-28T16:30:51.037" v="19" actId="122"/>
          <ac:spMkLst>
            <pc:docMk/>
            <pc:sldMk cId="0" sldId="435"/>
            <ac:spMk id="38914" creationId="{00000000-0000-0000-0000-000000000000}"/>
          </ac:spMkLst>
        </pc:spChg>
      </pc:sldChg>
      <pc:sldChg chg="modSp add mod">
        <pc:chgData name="Bob Jessop" userId="f66cba67bed2e043" providerId="LiveId" clId="{59A15CA1-193E-4F7D-BE78-F2B3D6C76962}" dt="2021-08-29T09:49:37.390" v="2380" actId="14100"/>
        <pc:sldMkLst>
          <pc:docMk/>
          <pc:sldMk cId="591534799" sldId="435"/>
        </pc:sldMkLst>
        <pc:spChg chg="mod">
          <ac:chgData name="Bob Jessop" userId="f66cba67bed2e043" providerId="LiveId" clId="{59A15CA1-193E-4F7D-BE78-F2B3D6C76962}" dt="2021-08-29T09:49:37.390" v="2380" actId="14100"/>
          <ac:spMkLst>
            <pc:docMk/>
            <pc:sldMk cId="591534799" sldId="435"/>
            <ac:spMk id="5" creationId="{00000000-0000-0000-0000-000000000000}"/>
          </ac:spMkLst>
        </pc:spChg>
      </pc:sldChg>
      <pc:sldChg chg="modSp add mod ord">
        <pc:chgData name="Bob Jessop" userId="f66cba67bed2e043" providerId="LiveId" clId="{59A15CA1-193E-4F7D-BE78-F2B3D6C76962}" dt="2021-08-29T19:06:13.250" v="7517" actId="20577"/>
        <pc:sldMkLst>
          <pc:docMk/>
          <pc:sldMk cId="0" sldId="436"/>
        </pc:sldMkLst>
        <pc:graphicFrameChg chg="mod modGraphic">
          <ac:chgData name="Bob Jessop" userId="f66cba67bed2e043" providerId="LiveId" clId="{59A15CA1-193E-4F7D-BE78-F2B3D6C76962}" dt="2021-08-29T19:06:13.250" v="7517" actId="20577"/>
          <ac:graphicFrameMkLst>
            <pc:docMk/>
            <pc:sldMk cId="0" sldId="436"/>
            <ac:graphicFrameMk id="80945" creationId="{00000000-0000-0000-0000-000000000000}"/>
          </ac:graphicFrameMkLst>
        </pc:graphicFrameChg>
      </pc:sldChg>
      <pc:sldChg chg="modSp add del mod ord">
        <pc:chgData name="Bob Jessop" userId="f66cba67bed2e043" providerId="LiveId" clId="{59A15CA1-193E-4F7D-BE78-F2B3D6C76962}" dt="2021-08-28T16:32:30.804" v="33" actId="47"/>
        <pc:sldMkLst>
          <pc:docMk/>
          <pc:sldMk cId="0" sldId="437"/>
        </pc:sldMkLst>
        <pc:spChg chg="mod">
          <ac:chgData name="Bob Jessop" userId="f66cba67bed2e043" providerId="LiveId" clId="{59A15CA1-193E-4F7D-BE78-F2B3D6C76962}" dt="2021-08-28T16:32:22.238" v="32" actId="113"/>
          <ac:spMkLst>
            <pc:docMk/>
            <pc:sldMk cId="0" sldId="437"/>
            <ac:spMk id="2" creationId="{00000000-0000-0000-0000-000000000000}"/>
          </ac:spMkLst>
        </pc:spChg>
      </pc:sldChg>
      <pc:sldChg chg="add del ord">
        <pc:chgData name="Bob Jessop" userId="f66cba67bed2e043" providerId="LiveId" clId="{59A15CA1-193E-4F7D-BE78-F2B3D6C76962}" dt="2021-08-29T09:23:17.807" v="2369" actId="47"/>
        <pc:sldMkLst>
          <pc:docMk/>
          <pc:sldMk cId="0" sldId="438"/>
        </pc:sldMkLst>
      </pc:sldChg>
      <pc:sldChg chg="modSp new mod">
        <pc:chgData name="Bob Jessop" userId="f66cba67bed2e043" providerId="LiveId" clId="{59A15CA1-193E-4F7D-BE78-F2B3D6C76962}" dt="2021-08-30T11:37:22.466" v="9088" actId="20577"/>
        <pc:sldMkLst>
          <pc:docMk/>
          <pc:sldMk cId="1010901323" sldId="439"/>
        </pc:sldMkLst>
        <pc:spChg chg="mod">
          <ac:chgData name="Bob Jessop" userId="f66cba67bed2e043" providerId="LiveId" clId="{59A15CA1-193E-4F7D-BE78-F2B3D6C76962}" dt="2021-08-30T11:37:22.466" v="9088" actId="20577"/>
          <ac:spMkLst>
            <pc:docMk/>
            <pc:sldMk cId="1010901323" sldId="439"/>
            <ac:spMk id="3" creationId="{4B867EF2-895E-488C-BF29-5FB52BFC718E}"/>
          </ac:spMkLst>
        </pc:spChg>
      </pc:sldChg>
      <pc:sldChg chg="modSp new mod">
        <pc:chgData name="Bob Jessop" userId="f66cba67bed2e043" providerId="LiveId" clId="{59A15CA1-193E-4F7D-BE78-F2B3D6C76962}" dt="2021-08-28T16:53:18.403" v="1282" actId="122"/>
        <pc:sldMkLst>
          <pc:docMk/>
          <pc:sldMk cId="3607628567" sldId="440"/>
        </pc:sldMkLst>
        <pc:spChg chg="mod">
          <ac:chgData name="Bob Jessop" userId="f66cba67bed2e043" providerId="LiveId" clId="{59A15CA1-193E-4F7D-BE78-F2B3D6C76962}" dt="2021-08-28T16:53:18.403" v="1282" actId="122"/>
          <ac:spMkLst>
            <pc:docMk/>
            <pc:sldMk cId="3607628567" sldId="440"/>
            <ac:spMk id="2" creationId="{4C26B47C-32B5-4C98-A764-50C1D18140F8}"/>
          </ac:spMkLst>
        </pc:spChg>
        <pc:spChg chg="mod">
          <ac:chgData name="Bob Jessop" userId="f66cba67bed2e043" providerId="LiveId" clId="{59A15CA1-193E-4F7D-BE78-F2B3D6C76962}" dt="2021-08-28T16:52:54.650" v="1248" actId="255"/>
          <ac:spMkLst>
            <pc:docMk/>
            <pc:sldMk cId="3607628567" sldId="440"/>
            <ac:spMk id="3" creationId="{F83EC23F-93F1-448E-972B-5BEAA9FA350C}"/>
          </ac:spMkLst>
        </pc:spChg>
      </pc:sldChg>
      <pc:sldChg chg="modSp new mod">
        <pc:chgData name="Bob Jessop" userId="f66cba67bed2e043" providerId="LiveId" clId="{59A15CA1-193E-4F7D-BE78-F2B3D6C76962}" dt="2021-08-28T19:15:27.134" v="1742" actId="20577"/>
        <pc:sldMkLst>
          <pc:docMk/>
          <pc:sldMk cId="1244912054" sldId="441"/>
        </pc:sldMkLst>
        <pc:spChg chg="mod">
          <ac:chgData name="Bob Jessop" userId="f66cba67bed2e043" providerId="LiveId" clId="{59A15CA1-193E-4F7D-BE78-F2B3D6C76962}" dt="2021-08-28T16:51:07.167" v="1011" actId="14100"/>
          <ac:spMkLst>
            <pc:docMk/>
            <pc:sldMk cId="1244912054" sldId="441"/>
            <ac:spMk id="2" creationId="{ED027C72-D41E-4BB9-8273-DF3FF09F0EC6}"/>
          </ac:spMkLst>
        </pc:spChg>
        <pc:spChg chg="mod">
          <ac:chgData name="Bob Jessop" userId="f66cba67bed2e043" providerId="LiveId" clId="{59A15CA1-193E-4F7D-BE78-F2B3D6C76962}" dt="2021-08-28T19:15:27.134" v="1742" actId="20577"/>
          <ac:spMkLst>
            <pc:docMk/>
            <pc:sldMk cId="1244912054" sldId="441"/>
            <ac:spMk id="3" creationId="{27B4A62A-2F54-4183-8ACC-22A99ABD1DBE}"/>
          </ac:spMkLst>
        </pc:spChg>
      </pc:sldChg>
      <pc:sldChg chg="modSp new mod">
        <pc:chgData name="Bob Jessop" userId="f66cba67bed2e043" providerId="LiveId" clId="{59A15CA1-193E-4F7D-BE78-F2B3D6C76962}" dt="2021-08-28T19:31:19.880" v="2320" actId="20577"/>
        <pc:sldMkLst>
          <pc:docMk/>
          <pc:sldMk cId="2665988493" sldId="442"/>
        </pc:sldMkLst>
        <pc:spChg chg="mod">
          <ac:chgData name="Bob Jessop" userId="f66cba67bed2e043" providerId="LiveId" clId="{59A15CA1-193E-4F7D-BE78-F2B3D6C76962}" dt="2021-08-28T19:18:20.017" v="1760" actId="122"/>
          <ac:spMkLst>
            <pc:docMk/>
            <pc:sldMk cId="2665988493" sldId="442"/>
            <ac:spMk id="2" creationId="{1C4A413C-01EF-46A3-AB0A-4F40442236AC}"/>
          </ac:spMkLst>
        </pc:spChg>
        <pc:spChg chg="mod">
          <ac:chgData name="Bob Jessop" userId="f66cba67bed2e043" providerId="LiveId" clId="{59A15CA1-193E-4F7D-BE78-F2B3D6C76962}" dt="2021-08-28T19:31:19.880" v="2320" actId="20577"/>
          <ac:spMkLst>
            <pc:docMk/>
            <pc:sldMk cId="2665988493" sldId="442"/>
            <ac:spMk id="3" creationId="{E177EE2B-66EB-4D5D-93BB-E5871A84743C}"/>
          </ac:spMkLst>
        </pc:spChg>
      </pc:sldChg>
      <pc:sldChg chg="modSp add mod">
        <pc:chgData name="Bob Jessop" userId="f66cba67bed2e043" providerId="LiveId" clId="{59A15CA1-193E-4F7D-BE78-F2B3D6C76962}" dt="2021-08-29T09:20:53.626" v="2357" actId="14100"/>
        <pc:sldMkLst>
          <pc:docMk/>
          <pc:sldMk cId="2652636690" sldId="443"/>
        </pc:sldMkLst>
        <pc:spChg chg="mod">
          <ac:chgData name="Bob Jessop" userId="f66cba67bed2e043" providerId="LiveId" clId="{59A15CA1-193E-4F7D-BE78-F2B3D6C76962}" dt="2021-08-29T09:20:53.626" v="2357" actId="14100"/>
          <ac:spMkLst>
            <pc:docMk/>
            <pc:sldMk cId="2652636690" sldId="443"/>
            <ac:spMk id="5" creationId="{00000000-0000-0000-0000-000000000000}"/>
          </ac:spMkLst>
        </pc:spChg>
        <pc:spChg chg="mod">
          <ac:chgData name="Bob Jessop" userId="f66cba67bed2e043" providerId="LiveId" clId="{59A15CA1-193E-4F7D-BE78-F2B3D6C76962}" dt="2021-08-29T09:20:16.442" v="2327" actId="27636"/>
          <ac:spMkLst>
            <pc:docMk/>
            <pc:sldMk cId="2652636690" sldId="443"/>
            <ac:spMk id="7" creationId="{00000000-0000-0000-0000-000000000000}"/>
          </ac:spMkLst>
        </pc:spChg>
        <pc:spChg chg="mod">
          <ac:chgData name="Bob Jessop" userId="f66cba67bed2e043" providerId="LiveId" clId="{59A15CA1-193E-4F7D-BE78-F2B3D6C76962}" dt="2021-08-29T09:20:16.442" v="2326" actId="27636"/>
          <ac:spMkLst>
            <pc:docMk/>
            <pc:sldMk cId="2652636690" sldId="443"/>
            <ac:spMk id="9" creationId="{00000000-0000-0000-0000-000000000000}"/>
          </ac:spMkLst>
        </pc:spChg>
      </pc:sldChg>
      <pc:sldChg chg="add">
        <pc:chgData name="Bob Jessop" userId="f66cba67bed2e043" providerId="LiveId" clId="{59A15CA1-193E-4F7D-BE78-F2B3D6C76962}" dt="2021-08-29T09:24:45.808" v="2372"/>
        <pc:sldMkLst>
          <pc:docMk/>
          <pc:sldMk cId="53642638" sldId="444"/>
        </pc:sldMkLst>
      </pc:sldChg>
      <pc:sldChg chg="modSp add mod">
        <pc:chgData name="Bob Jessop" userId="f66cba67bed2e043" providerId="LiveId" clId="{59A15CA1-193E-4F7D-BE78-F2B3D6C76962}" dt="2021-08-30T10:30:51.028" v="8720" actId="207"/>
        <pc:sldMkLst>
          <pc:docMk/>
          <pc:sldMk cId="0" sldId="445"/>
        </pc:sldMkLst>
        <pc:graphicFrameChg chg="mod modGraphic">
          <ac:chgData name="Bob Jessop" userId="f66cba67bed2e043" providerId="LiveId" clId="{59A15CA1-193E-4F7D-BE78-F2B3D6C76962}" dt="2021-08-30T10:30:51.028" v="8720" actId="207"/>
          <ac:graphicFrameMkLst>
            <pc:docMk/>
            <pc:sldMk cId="0" sldId="445"/>
            <ac:graphicFrameMk id="81995" creationId="{00000000-0000-0000-0000-000000000000}"/>
          </ac:graphicFrameMkLst>
        </pc:graphicFrameChg>
      </pc:sldChg>
      <pc:sldChg chg="add">
        <pc:chgData name="Bob Jessop" userId="f66cba67bed2e043" providerId="LiveId" clId="{59A15CA1-193E-4F7D-BE78-F2B3D6C76962}" dt="2021-08-29T09:33:44.456" v="2374"/>
        <pc:sldMkLst>
          <pc:docMk/>
          <pc:sldMk cId="1525774299" sldId="446"/>
        </pc:sldMkLst>
      </pc:sldChg>
      <pc:sldChg chg="add">
        <pc:chgData name="Bob Jessop" userId="f66cba67bed2e043" providerId="LiveId" clId="{59A15CA1-193E-4F7D-BE78-F2B3D6C76962}" dt="2021-08-29T09:50:30.938" v="2381"/>
        <pc:sldMkLst>
          <pc:docMk/>
          <pc:sldMk cId="4106481909" sldId="504"/>
        </pc:sldMkLst>
      </pc:sldChg>
      <pc:sldChg chg="modSp new mod">
        <pc:chgData name="Bob Jessop" userId="f66cba67bed2e043" providerId="LiveId" clId="{59A15CA1-193E-4F7D-BE78-F2B3D6C76962}" dt="2021-08-30T10:05:20.559" v="8039" actId="113"/>
        <pc:sldMkLst>
          <pc:docMk/>
          <pc:sldMk cId="2750029055" sldId="505"/>
        </pc:sldMkLst>
        <pc:spChg chg="mod">
          <ac:chgData name="Bob Jessop" userId="f66cba67bed2e043" providerId="LiveId" clId="{59A15CA1-193E-4F7D-BE78-F2B3D6C76962}" dt="2021-08-30T10:05:20.559" v="8039" actId="113"/>
          <ac:spMkLst>
            <pc:docMk/>
            <pc:sldMk cId="2750029055" sldId="505"/>
            <ac:spMk id="2" creationId="{3DB5F886-DF6B-4ABB-8FC6-E4FBC729B25D}"/>
          </ac:spMkLst>
        </pc:spChg>
        <pc:spChg chg="mod">
          <ac:chgData name="Bob Jessop" userId="f66cba67bed2e043" providerId="LiveId" clId="{59A15CA1-193E-4F7D-BE78-F2B3D6C76962}" dt="2021-08-29T14:41:25.156" v="3356" actId="1076"/>
          <ac:spMkLst>
            <pc:docMk/>
            <pc:sldMk cId="2750029055" sldId="505"/>
            <ac:spMk id="3" creationId="{A81C4FCC-94FB-43F2-B70A-D12954FE8BC8}"/>
          </ac:spMkLst>
        </pc:spChg>
      </pc:sldChg>
      <pc:sldChg chg="modSp new mod">
        <pc:chgData name="Bob Jessop" userId="f66cba67bed2e043" providerId="LiveId" clId="{59A15CA1-193E-4F7D-BE78-F2B3D6C76962}" dt="2021-08-30T10:05:34.744" v="8041" actId="20577"/>
        <pc:sldMkLst>
          <pc:docMk/>
          <pc:sldMk cId="2011930867" sldId="506"/>
        </pc:sldMkLst>
        <pc:spChg chg="mod">
          <ac:chgData name="Bob Jessop" userId="f66cba67bed2e043" providerId="LiveId" clId="{59A15CA1-193E-4F7D-BE78-F2B3D6C76962}" dt="2021-08-29T14:42:56.750" v="3377" actId="14100"/>
          <ac:spMkLst>
            <pc:docMk/>
            <pc:sldMk cId="2011930867" sldId="506"/>
            <ac:spMk id="2" creationId="{C1DA7826-B440-4FBD-981F-7CD78AB108B8}"/>
          </ac:spMkLst>
        </pc:spChg>
        <pc:spChg chg="mod">
          <ac:chgData name="Bob Jessop" userId="f66cba67bed2e043" providerId="LiveId" clId="{59A15CA1-193E-4F7D-BE78-F2B3D6C76962}" dt="2021-08-30T10:05:34.744" v="8041" actId="20577"/>
          <ac:spMkLst>
            <pc:docMk/>
            <pc:sldMk cId="2011930867" sldId="506"/>
            <ac:spMk id="3" creationId="{437F14FA-D410-43F7-9E43-98B43D324C35}"/>
          </ac:spMkLst>
        </pc:spChg>
      </pc:sldChg>
      <pc:sldChg chg="modSp new mod">
        <pc:chgData name="Bob Jessop" userId="f66cba67bed2e043" providerId="LiveId" clId="{59A15CA1-193E-4F7D-BE78-F2B3D6C76962}" dt="2021-08-29T16:13:05.681" v="5678" actId="20577"/>
        <pc:sldMkLst>
          <pc:docMk/>
          <pc:sldMk cId="736477354" sldId="507"/>
        </pc:sldMkLst>
        <pc:spChg chg="mod">
          <ac:chgData name="Bob Jessop" userId="f66cba67bed2e043" providerId="LiveId" clId="{59A15CA1-193E-4F7D-BE78-F2B3D6C76962}" dt="2021-08-29T15:54:12.217" v="4912" actId="20577"/>
          <ac:spMkLst>
            <pc:docMk/>
            <pc:sldMk cId="736477354" sldId="507"/>
            <ac:spMk id="2" creationId="{EAA74A0D-8B46-4FC3-984C-E562F296D529}"/>
          </ac:spMkLst>
        </pc:spChg>
        <pc:spChg chg="mod">
          <ac:chgData name="Bob Jessop" userId="f66cba67bed2e043" providerId="LiveId" clId="{59A15CA1-193E-4F7D-BE78-F2B3D6C76962}" dt="2021-08-29T16:13:05.681" v="5678" actId="20577"/>
          <ac:spMkLst>
            <pc:docMk/>
            <pc:sldMk cId="736477354" sldId="507"/>
            <ac:spMk id="3" creationId="{D26ECF6F-8CEB-4E4F-B5DA-71FB5A575173}"/>
          </ac:spMkLst>
        </pc:spChg>
      </pc:sldChg>
      <pc:sldChg chg="modSp new mod ord">
        <pc:chgData name="Bob Jessop" userId="f66cba67bed2e043" providerId="LiveId" clId="{59A15CA1-193E-4F7D-BE78-F2B3D6C76962}" dt="2021-08-29T15:53:28.912" v="4875"/>
        <pc:sldMkLst>
          <pc:docMk/>
          <pc:sldMk cId="3161701463" sldId="508"/>
        </pc:sldMkLst>
        <pc:spChg chg="mod">
          <ac:chgData name="Bob Jessop" userId="f66cba67bed2e043" providerId="LiveId" clId="{59A15CA1-193E-4F7D-BE78-F2B3D6C76962}" dt="2021-08-29T15:38:53.828" v="4146" actId="122"/>
          <ac:spMkLst>
            <pc:docMk/>
            <pc:sldMk cId="3161701463" sldId="508"/>
            <ac:spMk id="2" creationId="{8E3E47B2-1461-48CB-8DB0-CBDB3F89E893}"/>
          </ac:spMkLst>
        </pc:spChg>
        <pc:spChg chg="mod">
          <ac:chgData name="Bob Jessop" userId="f66cba67bed2e043" providerId="LiveId" clId="{59A15CA1-193E-4F7D-BE78-F2B3D6C76962}" dt="2021-08-29T15:52:55.551" v="4873" actId="20577"/>
          <ac:spMkLst>
            <pc:docMk/>
            <pc:sldMk cId="3161701463" sldId="508"/>
            <ac:spMk id="3" creationId="{7240FB04-BB15-4885-A553-E8F64ED80FCC}"/>
          </ac:spMkLst>
        </pc:spChg>
      </pc:sldChg>
      <pc:sldChg chg="modSp new mod">
        <pc:chgData name="Bob Jessop" userId="f66cba67bed2e043" providerId="LiveId" clId="{59A15CA1-193E-4F7D-BE78-F2B3D6C76962}" dt="2021-08-29T16:24:34.193" v="6450" actId="20577"/>
        <pc:sldMkLst>
          <pc:docMk/>
          <pc:sldMk cId="3071434252" sldId="509"/>
        </pc:sldMkLst>
        <pc:spChg chg="mod">
          <ac:chgData name="Bob Jessop" userId="f66cba67bed2e043" providerId="LiveId" clId="{59A15CA1-193E-4F7D-BE78-F2B3D6C76962}" dt="2021-08-29T16:15:06.517" v="5709" actId="14100"/>
          <ac:spMkLst>
            <pc:docMk/>
            <pc:sldMk cId="3071434252" sldId="509"/>
            <ac:spMk id="2" creationId="{2DEB9555-A786-4DC6-AA80-9B8DC2CAF41E}"/>
          </ac:spMkLst>
        </pc:spChg>
        <pc:spChg chg="mod">
          <ac:chgData name="Bob Jessop" userId="f66cba67bed2e043" providerId="LiveId" clId="{59A15CA1-193E-4F7D-BE78-F2B3D6C76962}" dt="2021-08-29T16:24:34.193" v="6450" actId="20577"/>
          <ac:spMkLst>
            <pc:docMk/>
            <pc:sldMk cId="3071434252" sldId="509"/>
            <ac:spMk id="3" creationId="{62376EA5-A536-40BB-BB40-6B85A417E692}"/>
          </ac:spMkLst>
        </pc:spChg>
      </pc:sldChg>
      <pc:sldChg chg="modSp new mod">
        <pc:chgData name="Bob Jessop" userId="f66cba67bed2e043" providerId="LiveId" clId="{59A15CA1-193E-4F7D-BE78-F2B3D6C76962}" dt="2021-08-29T16:44:47.395" v="7337" actId="1076"/>
        <pc:sldMkLst>
          <pc:docMk/>
          <pc:sldMk cId="1690780421" sldId="510"/>
        </pc:sldMkLst>
        <pc:spChg chg="mod">
          <ac:chgData name="Bob Jessop" userId="f66cba67bed2e043" providerId="LiveId" clId="{59A15CA1-193E-4F7D-BE78-F2B3D6C76962}" dt="2021-08-29T16:44:00.287" v="7282" actId="6549"/>
          <ac:spMkLst>
            <pc:docMk/>
            <pc:sldMk cId="1690780421" sldId="510"/>
            <ac:spMk id="2" creationId="{24B53670-B10E-407C-8737-D2971C70ABC2}"/>
          </ac:spMkLst>
        </pc:spChg>
        <pc:spChg chg="mod">
          <ac:chgData name="Bob Jessop" userId="f66cba67bed2e043" providerId="LiveId" clId="{59A15CA1-193E-4F7D-BE78-F2B3D6C76962}" dt="2021-08-29T16:44:47.395" v="7337" actId="1076"/>
          <ac:spMkLst>
            <pc:docMk/>
            <pc:sldMk cId="1690780421" sldId="510"/>
            <ac:spMk id="3" creationId="{D18892B1-02AD-43A4-AE85-B7CA83329EF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70144E-84F5-4BDC-A8DE-39FAA3754D48}" type="datetimeFigureOut">
              <a:rPr lang="en-GB" smtClean="0"/>
              <a:t>28/08/2021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36B752-968A-4FB3-A5F8-8386251B2B03}" type="slidenum">
              <a:rPr lang="en-GB" smtClean="0"/>
              <a:t>‹#›</a:t>
            </a:fld>
            <a:endParaRPr lang="en-GB"/>
          </a:p>
        </p:txBody>
      </p:sp>
    </p:spTree>
    <p:extLst>
      <p:ext uri="{BB962C8B-B14F-4D97-AF65-F5344CB8AC3E}">
        <p14:creationId xmlns:p14="http://schemas.microsoft.com/office/powerpoint/2010/main" val="3013365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A8F8F0-984D-45AE-9A9B-4DCE1FA7B76E}" type="slidenum">
              <a:rPr lang="en-GB" smtClean="0"/>
              <a:pPr/>
              <a:t>2</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B90952-454D-425D-9E99-2875F9F35BBC}" type="slidenum">
              <a:rPr lang="en-US"/>
              <a:pPr/>
              <a:t>27</a:t>
            </a:fld>
            <a:endParaRPr lang="en-US" dirty="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xfrm>
            <a:off x="914401" y="4343400"/>
            <a:ext cx="5029200" cy="4114800"/>
          </a:xfrm>
        </p:spPr>
        <p:txBody>
          <a:bodyPr/>
          <a:lstStyle/>
          <a:p>
            <a:endParaRPr lang="en-US" dirty="0"/>
          </a:p>
        </p:txBody>
      </p:sp>
    </p:spTree>
    <p:extLst>
      <p:ext uri="{BB962C8B-B14F-4D97-AF65-F5344CB8AC3E}">
        <p14:creationId xmlns:p14="http://schemas.microsoft.com/office/powerpoint/2010/main" val="1036875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E27F5C-732F-4C71-80FC-67A2639836D1}" type="datetimeFigureOut">
              <a:rPr lang="en-GB" smtClean="0"/>
              <a:t>28/08/2021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95EF1E-008B-47A9-83E0-EAD58103BE6E}" type="slidenum">
              <a:rPr lang="en-GB" smtClean="0"/>
              <a:t>‹#›</a:t>
            </a:fld>
            <a:endParaRPr lang="en-GB"/>
          </a:p>
        </p:txBody>
      </p:sp>
    </p:spTree>
    <p:extLst>
      <p:ext uri="{BB962C8B-B14F-4D97-AF65-F5344CB8AC3E}">
        <p14:creationId xmlns:p14="http://schemas.microsoft.com/office/powerpoint/2010/main" val="3528447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E27F5C-732F-4C71-80FC-67A2639836D1}" type="datetimeFigureOut">
              <a:rPr lang="en-GB" smtClean="0"/>
              <a:t>28/08/2021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95EF1E-008B-47A9-83E0-EAD58103BE6E}" type="slidenum">
              <a:rPr lang="en-GB" smtClean="0"/>
              <a:t>‹#›</a:t>
            </a:fld>
            <a:endParaRPr lang="en-GB"/>
          </a:p>
        </p:txBody>
      </p:sp>
    </p:spTree>
    <p:extLst>
      <p:ext uri="{BB962C8B-B14F-4D97-AF65-F5344CB8AC3E}">
        <p14:creationId xmlns:p14="http://schemas.microsoft.com/office/powerpoint/2010/main" val="1139753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E27F5C-732F-4C71-80FC-67A2639836D1}" type="datetimeFigureOut">
              <a:rPr lang="en-GB" smtClean="0"/>
              <a:t>28/08/2021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95EF1E-008B-47A9-83E0-EAD58103BE6E}" type="slidenum">
              <a:rPr lang="en-GB" smtClean="0"/>
              <a:t>‹#›</a:t>
            </a:fld>
            <a:endParaRPr lang="en-GB"/>
          </a:p>
        </p:txBody>
      </p:sp>
    </p:spTree>
    <p:extLst>
      <p:ext uri="{BB962C8B-B14F-4D97-AF65-F5344CB8AC3E}">
        <p14:creationId xmlns:p14="http://schemas.microsoft.com/office/powerpoint/2010/main" val="3882149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rtlCol="0">
            <a:normAutofit/>
          </a:bodyPr>
          <a:lstStyle/>
          <a:p>
            <a:pPr lvl="0"/>
            <a:endParaRPr lang="en-GB"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734AC616-20B2-436E-9629-47AAB26DCFFA}" type="slidenum">
              <a:rPr lang="en-US"/>
              <a:pPr>
                <a:defRPr/>
              </a:pPr>
              <a:t>‹#›</a:t>
            </a:fld>
            <a:endParaRPr lang="en-US" dirty="0"/>
          </a:p>
        </p:txBody>
      </p:sp>
    </p:spTree>
    <p:extLst>
      <p:ext uri="{BB962C8B-B14F-4D97-AF65-F5344CB8AC3E}">
        <p14:creationId xmlns:p14="http://schemas.microsoft.com/office/powerpoint/2010/main" val="2973498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E27F5C-732F-4C71-80FC-67A2639836D1}" type="datetimeFigureOut">
              <a:rPr lang="en-GB" smtClean="0"/>
              <a:t>28/08/2021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95EF1E-008B-47A9-83E0-EAD58103BE6E}" type="slidenum">
              <a:rPr lang="en-GB" smtClean="0"/>
              <a:t>‹#›</a:t>
            </a:fld>
            <a:endParaRPr lang="en-GB"/>
          </a:p>
        </p:txBody>
      </p:sp>
    </p:spTree>
    <p:extLst>
      <p:ext uri="{BB962C8B-B14F-4D97-AF65-F5344CB8AC3E}">
        <p14:creationId xmlns:p14="http://schemas.microsoft.com/office/powerpoint/2010/main" val="3964272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E27F5C-732F-4C71-80FC-67A2639836D1}" type="datetimeFigureOut">
              <a:rPr lang="en-GB" smtClean="0"/>
              <a:t>28/08/2021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95EF1E-008B-47A9-83E0-EAD58103BE6E}" type="slidenum">
              <a:rPr lang="en-GB" smtClean="0"/>
              <a:t>‹#›</a:t>
            </a:fld>
            <a:endParaRPr lang="en-GB"/>
          </a:p>
        </p:txBody>
      </p:sp>
    </p:spTree>
    <p:extLst>
      <p:ext uri="{BB962C8B-B14F-4D97-AF65-F5344CB8AC3E}">
        <p14:creationId xmlns:p14="http://schemas.microsoft.com/office/powerpoint/2010/main" val="1442079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E27F5C-732F-4C71-80FC-67A2639836D1}" type="datetimeFigureOut">
              <a:rPr lang="en-GB" smtClean="0"/>
              <a:t>28/08/2021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95EF1E-008B-47A9-83E0-EAD58103BE6E}" type="slidenum">
              <a:rPr lang="en-GB" smtClean="0"/>
              <a:t>‹#›</a:t>
            </a:fld>
            <a:endParaRPr lang="en-GB"/>
          </a:p>
        </p:txBody>
      </p:sp>
    </p:spTree>
    <p:extLst>
      <p:ext uri="{BB962C8B-B14F-4D97-AF65-F5344CB8AC3E}">
        <p14:creationId xmlns:p14="http://schemas.microsoft.com/office/powerpoint/2010/main" val="3707868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E27F5C-732F-4C71-80FC-67A2639836D1}" type="datetimeFigureOut">
              <a:rPr lang="en-GB" smtClean="0"/>
              <a:t>28/08/2021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695EF1E-008B-47A9-83E0-EAD58103BE6E}" type="slidenum">
              <a:rPr lang="en-GB" smtClean="0"/>
              <a:t>‹#›</a:t>
            </a:fld>
            <a:endParaRPr lang="en-GB"/>
          </a:p>
        </p:txBody>
      </p:sp>
    </p:spTree>
    <p:extLst>
      <p:ext uri="{BB962C8B-B14F-4D97-AF65-F5344CB8AC3E}">
        <p14:creationId xmlns:p14="http://schemas.microsoft.com/office/powerpoint/2010/main" val="628870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E27F5C-732F-4C71-80FC-67A2639836D1}" type="datetimeFigureOut">
              <a:rPr lang="en-GB" smtClean="0"/>
              <a:t>28/08/2021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695EF1E-008B-47A9-83E0-EAD58103BE6E}" type="slidenum">
              <a:rPr lang="en-GB" smtClean="0"/>
              <a:t>‹#›</a:t>
            </a:fld>
            <a:endParaRPr lang="en-GB"/>
          </a:p>
        </p:txBody>
      </p:sp>
    </p:spTree>
    <p:extLst>
      <p:ext uri="{BB962C8B-B14F-4D97-AF65-F5344CB8AC3E}">
        <p14:creationId xmlns:p14="http://schemas.microsoft.com/office/powerpoint/2010/main" val="1768058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E27F5C-732F-4C71-80FC-67A2639836D1}" type="datetimeFigureOut">
              <a:rPr lang="en-GB" smtClean="0"/>
              <a:t>28/08/2021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695EF1E-008B-47A9-83E0-EAD58103BE6E}" type="slidenum">
              <a:rPr lang="en-GB" smtClean="0"/>
              <a:t>‹#›</a:t>
            </a:fld>
            <a:endParaRPr lang="en-GB"/>
          </a:p>
        </p:txBody>
      </p:sp>
    </p:spTree>
    <p:extLst>
      <p:ext uri="{BB962C8B-B14F-4D97-AF65-F5344CB8AC3E}">
        <p14:creationId xmlns:p14="http://schemas.microsoft.com/office/powerpoint/2010/main" val="319996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E27F5C-732F-4C71-80FC-67A2639836D1}" type="datetimeFigureOut">
              <a:rPr lang="en-GB" smtClean="0"/>
              <a:t>28/08/2021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95EF1E-008B-47A9-83E0-EAD58103BE6E}" type="slidenum">
              <a:rPr lang="en-GB" smtClean="0"/>
              <a:t>‹#›</a:t>
            </a:fld>
            <a:endParaRPr lang="en-GB"/>
          </a:p>
        </p:txBody>
      </p:sp>
    </p:spTree>
    <p:extLst>
      <p:ext uri="{BB962C8B-B14F-4D97-AF65-F5344CB8AC3E}">
        <p14:creationId xmlns:p14="http://schemas.microsoft.com/office/powerpoint/2010/main" val="1629637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E27F5C-732F-4C71-80FC-67A2639836D1}" type="datetimeFigureOut">
              <a:rPr lang="en-GB" smtClean="0"/>
              <a:t>28/08/2021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95EF1E-008B-47A9-83E0-EAD58103BE6E}" type="slidenum">
              <a:rPr lang="en-GB" smtClean="0"/>
              <a:t>‹#›</a:t>
            </a:fld>
            <a:endParaRPr lang="en-GB"/>
          </a:p>
        </p:txBody>
      </p:sp>
    </p:spTree>
    <p:extLst>
      <p:ext uri="{BB962C8B-B14F-4D97-AF65-F5344CB8AC3E}">
        <p14:creationId xmlns:p14="http://schemas.microsoft.com/office/powerpoint/2010/main" val="2170392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E27F5C-732F-4C71-80FC-67A2639836D1}" type="datetimeFigureOut">
              <a:rPr lang="en-GB" smtClean="0"/>
              <a:t>28/08/2021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95EF1E-008B-47A9-83E0-EAD58103BE6E}" type="slidenum">
              <a:rPr lang="en-GB" smtClean="0"/>
              <a:t>‹#›</a:t>
            </a:fld>
            <a:endParaRPr lang="en-GB"/>
          </a:p>
        </p:txBody>
      </p:sp>
    </p:spTree>
    <p:extLst>
      <p:ext uri="{BB962C8B-B14F-4D97-AF65-F5344CB8AC3E}">
        <p14:creationId xmlns:p14="http://schemas.microsoft.com/office/powerpoint/2010/main" val="34303479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181D9-0016-4287-83F6-F1B65B3F456B}"/>
              </a:ext>
            </a:extLst>
          </p:cNvPr>
          <p:cNvSpPr>
            <a:spLocks noGrp="1"/>
          </p:cNvSpPr>
          <p:nvPr>
            <p:ph type="ctrTitle"/>
          </p:nvPr>
        </p:nvSpPr>
        <p:spPr/>
        <p:txBody>
          <a:bodyPr anchor="ctr">
            <a:normAutofit/>
          </a:bodyPr>
          <a:lstStyle/>
          <a:p>
            <a:r>
              <a:rPr lang="en-GB" sz="4000" dirty="0">
                <a:effectLst/>
                <a:latin typeface="Calibri" panose="020F0502020204030204" pitchFamily="34" charset="0"/>
                <a:ea typeface="Calibri" panose="020F0502020204030204" pitchFamily="34" charset="0"/>
              </a:rPr>
              <a:t>The Rise and Crisis of Fordism and the Imperial Mode of Living </a:t>
            </a:r>
            <a:endParaRPr lang="en-GB" sz="4000" dirty="0"/>
          </a:p>
        </p:txBody>
      </p:sp>
      <p:sp>
        <p:nvSpPr>
          <p:cNvPr id="3" name="Subtitle 2">
            <a:extLst>
              <a:ext uri="{FF2B5EF4-FFF2-40B4-BE49-F238E27FC236}">
                <a16:creationId xmlns:a16="http://schemas.microsoft.com/office/drawing/2014/main" id="{FF383778-D192-4292-8C67-7612CBF02160}"/>
              </a:ext>
            </a:extLst>
          </p:cNvPr>
          <p:cNvSpPr>
            <a:spLocks noGrp="1"/>
          </p:cNvSpPr>
          <p:nvPr>
            <p:ph type="subTitle" idx="1"/>
          </p:nvPr>
        </p:nvSpPr>
        <p:spPr>
          <a:xfrm>
            <a:off x="1143000" y="3602038"/>
            <a:ext cx="6858000" cy="943329"/>
          </a:xfrm>
        </p:spPr>
        <p:txBody>
          <a:bodyPr/>
          <a:lstStyle/>
          <a:p>
            <a:r>
              <a:rPr lang="en-GB" dirty="0"/>
              <a:t>Bob Jessop</a:t>
            </a:r>
          </a:p>
          <a:p>
            <a:r>
              <a:rPr lang="en-GB" dirty="0"/>
              <a:t>Lancaster University</a:t>
            </a:r>
          </a:p>
        </p:txBody>
      </p:sp>
      <p:sp>
        <p:nvSpPr>
          <p:cNvPr id="4" name="TextBox 3">
            <a:extLst>
              <a:ext uri="{FF2B5EF4-FFF2-40B4-BE49-F238E27FC236}">
                <a16:creationId xmlns:a16="http://schemas.microsoft.com/office/drawing/2014/main" id="{A60AD99A-551A-48AC-92A0-B823BA9F66A7}"/>
              </a:ext>
            </a:extLst>
          </p:cNvPr>
          <p:cNvSpPr txBox="1"/>
          <p:nvPr/>
        </p:nvSpPr>
        <p:spPr>
          <a:xfrm>
            <a:off x="2166151" y="5175682"/>
            <a:ext cx="4847208" cy="646331"/>
          </a:xfrm>
          <a:prstGeom prst="rect">
            <a:avLst/>
          </a:prstGeom>
          <a:noFill/>
        </p:spPr>
        <p:txBody>
          <a:bodyPr wrap="square" rtlCol="0">
            <a:spAutoFit/>
          </a:bodyPr>
          <a:lstStyle/>
          <a:p>
            <a:pPr algn="ctr"/>
            <a:r>
              <a:rPr lang="en-GB" dirty="0"/>
              <a:t>Historicizing the Imperial Mode of Living,</a:t>
            </a:r>
          </a:p>
          <a:p>
            <a:pPr algn="ctr"/>
            <a:r>
              <a:rPr lang="en-GB" dirty="0"/>
              <a:t>Amsterdam, 3-4 September, 2001</a:t>
            </a:r>
          </a:p>
        </p:txBody>
      </p:sp>
    </p:spTree>
    <p:extLst>
      <p:ext uri="{BB962C8B-B14F-4D97-AF65-F5344CB8AC3E}">
        <p14:creationId xmlns:p14="http://schemas.microsoft.com/office/powerpoint/2010/main" val="353756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4A0D-8B46-4FC3-984C-E562F296D529}"/>
              </a:ext>
            </a:extLst>
          </p:cNvPr>
          <p:cNvSpPr>
            <a:spLocks noGrp="1"/>
          </p:cNvSpPr>
          <p:nvPr>
            <p:ph type="title"/>
          </p:nvPr>
        </p:nvSpPr>
        <p:spPr>
          <a:xfrm>
            <a:off x="628650" y="365126"/>
            <a:ext cx="7886700" cy="1080000"/>
          </a:xfrm>
        </p:spPr>
        <p:txBody>
          <a:bodyPr>
            <a:normAutofit/>
          </a:bodyPr>
          <a:lstStyle/>
          <a:p>
            <a:pPr algn="ctr"/>
            <a:r>
              <a:rPr lang="en-GB" sz="4000" b="1" dirty="0">
                <a:latin typeface="+mn-lt"/>
              </a:rPr>
              <a:t>Dimensions of the </a:t>
            </a:r>
            <a:r>
              <a:rPr lang="en-GB" sz="4000" b="1" dirty="0" err="1">
                <a:latin typeface="+mn-lt"/>
              </a:rPr>
              <a:t>IMoL</a:t>
            </a:r>
            <a:endParaRPr lang="en-GB" sz="4000" b="1" dirty="0">
              <a:latin typeface="+mn-lt"/>
            </a:endParaRPr>
          </a:p>
        </p:txBody>
      </p:sp>
      <p:sp>
        <p:nvSpPr>
          <p:cNvPr id="3" name="Content Placeholder 2">
            <a:extLst>
              <a:ext uri="{FF2B5EF4-FFF2-40B4-BE49-F238E27FC236}">
                <a16:creationId xmlns:a16="http://schemas.microsoft.com/office/drawing/2014/main" id="{D26ECF6F-8CEB-4E4F-B5DA-71FB5A575173}"/>
              </a:ext>
            </a:extLst>
          </p:cNvPr>
          <p:cNvSpPr>
            <a:spLocks noGrp="1"/>
          </p:cNvSpPr>
          <p:nvPr>
            <p:ph idx="1"/>
          </p:nvPr>
        </p:nvSpPr>
        <p:spPr/>
        <p:txBody>
          <a:bodyPr>
            <a:normAutofit/>
          </a:bodyPr>
          <a:lstStyle/>
          <a:p>
            <a:r>
              <a:rPr lang="en-GB" sz="2400" i="1" dirty="0"/>
              <a:t>Valorization, accumulation, reproduction </a:t>
            </a:r>
            <a:r>
              <a:rPr lang="en-GB" sz="2400" dirty="0"/>
              <a:t>via competition on global scale – centres, colonies, outside (49)</a:t>
            </a:r>
          </a:p>
          <a:p>
            <a:r>
              <a:rPr lang="en-GB" sz="2400" i="1" dirty="0"/>
              <a:t>Hegemony and subjectivation </a:t>
            </a:r>
            <a:r>
              <a:rPr lang="en-GB" sz="2400" dirty="0"/>
              <a:t>based on coherence of norms of production and consumption and ability to externalize socio-economic-environmental costs (54): no master plan but result of conflicts within ruling class and subalterns (55). Becomes part of individual identity and aspirations (56-57)</a:t>
            </a:r>
          </a:p>
          <a:p>
            <a:r>
              <a:rPr lang="en-GB" sz="2400" i="1" dirty="0"/>
              <a:t>Hierarchization</a:t>
            </a:r>
            <a:r>
              <a:rPr lang="en-GB" sz="2400" dirty="0"/>
              <a:t>: better life for some depends on subversion of living conditions for others in other places (59-60)</a:t>
            </a:r>
          </a:p>
          <a:p>
            <a:r>
              <a:rPr lang="en-GB" sz="2400" i="1" dirty="0"/>
              <a:t>Externalization</a:t>
            </a:r>
            <a:r>
              <a:rPr lang="en-GB" sz="2400" dirty="0"/>
              <a:t>: advantageous access to labour power, care work, resources and sinks elsewhere  (62-64)</a:t>
            </a:r>
            <a:endParaRPr lang="en-GB" sz="2400" i="1" dirty="0"/>
          </a:p>
        </p:txBody>
      </p:sp>
    </p:spTree>
    <p:extLst>
      <p:ext uri="{BB962C8B-B14F-4D97-AF65-F5344CB8AC3E}">
        <p14:creationId xmlns:p14="http://schemas.microsoft.com/office/powerpoint/2010/main" val="736477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B9555-A786-4DC6-AA80-9B8DC2CAF41E}"/>
              </a:ext>
            </a:extLst>
          </p:cNvPr>
          <p:cNvSpPr>
            <a:spLocks noGrp="1"/>
          </p:cNvSpPr>
          <p:nvPr>
            <p:ph type="title"/>
          </p:nvPr>
        </p:nvSpPr>
        <p:spPr>
          <a:xfrm>
            <a:off x="628650" y="365126"/>
            <a:ext cx="7886700" cy="1080000"/>
          </a:xfrm>
        </p:spPr>
        <p:txBody>
          <a:bodyPr>
            <a:normAutofit/>
          </a:bodyPr>
          <a:lstStyle/>
          <a:p>
            <a:pPr algn="ctr"/>
            <a:r>
              <a:rPr lang="en-GB" sz="4000" b="1" dirty="0">
                <a:latin typeface="+mn-lt"/>
              </a:rPr>
              <a:t>Use-value of </a:t>
            </a:r>
            <a:r>
              <a:rPr lang="en-GB" sz="4000" b="1" dirty="0" err="1">
                <a:latin typeface="+mn-lt"/>
              </a:rPr>
              <a:t>IMoL</a:t>
            </a:r>
            <a:endParaRPr lang="en-GB" sz="4000" b="1" dirty="0">
              <a:latin typeface="+mn-lt"/>
            </a:endParaRPr>
          </a:p>
        </p:txBody>
      </p:sp>
      <p:sp>
        <p:nvSpPr>
          <p:cNvPr id="3" name="Content Placeholder 2">
            <a:extLst>
              <a:ext uri="{FF2B5EF4-FFF2-40B4-BE49-F238E27FC236}">
                <a16:creationId xmlns:a16="http://schemas.microsoft.com/office/drawing/2014/main" id="{62376EA5-A536-40BB-BB40-6B85A417E692}"/>
              </a:ext>
            </a:extLst>
          </p:cNvPr>
          <p:cNvSpPr>
            <a:spLocks noGrp="1"/>
          </p:cNvSpPr>
          <p:nvPr>
            <p:ph idx="1"/>
          </p:nvPr>
        </p:nvSpPr>
        <p:spPr/>
        <p:txBody>
          <a:bodyPr>
            <a:normAutofit lnSpcReduction="10000"/>
          </a:bodyPr>
          <a:lstStyle/>
          <a:p>
            <a:r>
              <a:rPr lang="en-GB" sz="2400" dirty="0"/>
              <a:t>1. Links exploitation and domination and everyday life</a:t>
            </a:r>
          </a:p>
          <a:p>
            <a:r>
              <a:rPr lang="en-GB" sz="2400" dirty="0"/>
              <a:t>2. Reveals imperial domination and hierarchy</a:t>
            </a:r>
          </a:p>
          <a:p>
            <a:r>
              <a:rPr lang="en-GB" sz="2400" dirty="0"/>
              <a:t>3. High durability of domination despite crises</a:t>
            </a:r>
          </a:p>
          <a:p>
            <a:r>
              <a:rPr lang="en-GB" sz="2400" dirty="0"/>
              <a:t>4. Reveals extent of current crisis-management</a:t>
            </a:r>
          </a:p>
          <a:p>
            <a:r>
              <a:rPr lang="en-GB" sz="2400" dirty="0"/>
              <a:t>5. Highlights neo-imperial resource management, new forms of </a:t>
            </a:r>
            <a:r>
              <a:rPr lang="en-GB" sz="2400" dirty="0" err="1"/>
              <a:t>extractivism</a:t>
            </a:r>
            <a:r>
              <a:rPr lang="en-GB" sz="2400" dirty="0"/>
              <a:t>, externalization of crisis responses</a:t>
            </a:r>
          </a:p>
          <a:p>
            <a:r>
              <a:rPr lang="en-GB" sz="2400" dirty="0"/>
              <a:t>6. Exposes scope for absorbing crisis answers (e.g. greening)</a:t>
            </a:r>
          </a:p>
          <a:p>
            <a:r>
              <a:rPr lang="en-GB" sz="2400" dirty="0"/>
              <a:t>7. Contains aspects of struggle and change</a:t>
            </a:r>
          </a:p>
          <a:p>
            <a:r>
              <a:rPr lang="en-GB" sz="2400" dirty="0"/>
              <a:t>8. Identifies conditions and entry points for transformation</a:t>
            </a:r>
          </a:p>
          <a:p>
            <a:r>
              <a:rPr lang="en-GB" sz="2400" dirty="0"/>
              <a:t>9. Provides starting point for ecological projects (64-68)</a:t>
            </a:r>
          </a:p>
          <a:p>
            <a:endParaRPr lang="en-GB" sz="2400" dirty="0"/>
          </a:p>
        </p:txBody>
      </p:sp>
    </p:spTree>
    <p:extLst>
      <p:ext uri="{BB962C8B-B14F-4D97-AF65-F5344CB8AC3E}">
        <p14:creationId xmlns:p14="http://schemas.microsoft.com/office/powerpoint/2010/main" val="3071434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53670-B10E-407C-8737-D2971C70ABC2}"/>
              </a:ext>
            </a:extLst>
          </p:cNvPr>
          <p:cNvSpPr>
            <a:spLocks noGrp="1"/>
          </p:cNvSpPr>
          <p:nvPr>
            <p:ph type="title"/>
          </p:nvPr>
        </p:nvSpPr>
        <p:spPr>
          <a:xfrm>
            <a:off x="628650" y="365126"/>
            <a:ext cx="7886700" cy="1080000"/>
          </a:xfrm>
        </p:spPr>
        <p:txBody>
          <a:bodyPr>
            <a:normAutofit/>
          </a:bodyPr>
          <a:lstStyle/>
          <a:p>
            <a:pPr algn="ctr"/>
            <a:r>
              <a:rPr lang="en-GB" sz="4000" b="1" dirty="0">
                <a:latin typeface="+mn-lt"/>
              </a:rPr>
              <a:t>Periodization of </a:t>
            </a:r>
            <a:r>
              <a:rPr lang="en-GB" sz="4000" b="1" dirty="0" err="1">
                <a:latin typeface="+mn-lt"/>
              </a:rPr>
              <a:t>IMoL</a:t>
            </a:r>
            <a:endParaRPr lang="en-GB" sz="4000" b="1" dirty="0">
              <a:latin typeface="+mn-lt"/>
            </a:endParaRPr>
          </a:p>
        </p:txBody>
      </p:sp>
      <p:sp>
        <p:nvSpPr>
          <p:cNvPr id="3" name="Content Placeholder 2">
            <a:extLst>
              <a:ext uri="{FF2B5EF4-FFF2-40B4-BE49-F238E27FC236}">
                <a16:creationId xmlns:a16="http://schemas.microsoft.com/office/drawing/2014/main" id="{D18892B1-02AD-43A4-AE85-B7CA83329EF2}"/>
              </a:ext>
            </a:extLst>
          </p:cNvPr>
          <p:cNvSpPr>
            <a:spLocks noGrp="1"/>
          </p:cNvSpPr>
          <p:nvPr>
            <p:ph idx="1"/>
          </p:nvPr>
        </p:nvSpPr>
        <p:spPr>
          <a:xfrm>
            <a:off x="628650" y="1701337"/>
            <a:ext cx="7886700" cy="4351338"/>
          </a:xfrm>
        </p:spPr>
        <p:txBody>
          <a:bodyPr>
            <a:normAutofit lnSpcReduction="10000"/>
          </a:bodyPr>
          <a:lstStyle/>
          <a:p>
            <a:r>
              <a:rPr lang="en-GB" sz="2400" dirty="0" err="1"/>
              <a:t>IMoL</a:t>
            </a:r>
            <a:r>
              <a:rPr lang="en-GB" sz="2400" dirty="0"/>
              <a:t> a compromise between the interests of those in power and the demands and desires of their subalterns, partially externalizing both many important prerequisites for producing their living conditions and the negative consequences of these conditions (70)</a:t>
            </a:r>
          </a:p>
          <a:p>
            <a:r>
              <a:rPr lang="en-GB" sz="2400" dirty="0"/>
              <a:t>Periods: </a:t>
            </a:r>
          </a:p>
          <a:p>
            <a:pPr lvl="1"/>
            <a:r>
              <a:rPr lang="en-GB" sz="2000" dirty="0"/>
              <a:t>Early capitalism and colonization to end of 18C</a:t>
            </a:r>
          </a:p>
          <a:p>
            <a:pPr lvl="1"/>
            <a:r>
              <a:rPr lang="en-GB" sz="2000" dirty="0"/>
              <a:t>Liberal capitalism and advancing colonization until 19C and 20C imperialism based on coal and steam power</a:t>
            </a:r>
          </a:p>
          <a:p>
            <a:pPr lvl="1"/>
            <a:r>
              <a:rPr lang="en-GB" sz="2000" dirty="0"/>
              <a:t>Interwar transition, then Fordism 1950s-70s under </a:t>
            </a:r>
            <a:r>
              <a:rPr lang="en-GB" sz="2000" i="1" dirty="0"/>
              <a:t>Pax Americana</a:t>
            </a:r>
          </a:p>
          <a:p>
            <a:pPr lvl="1"/>
            <a:r>
              <a:rPr lang="en-GB" sz="2000" dirty="0"/>
              <a:t>Neoliberal capitalist globalization and its crisis (71, 80)</a:t>
            </a:r>
          </a:p>
          <a:p>
            <a:r>
              <a:rPr lang="en-GB" sz="2400" dirty="0"/>
              <a:t>These periods are multiply overdetermined rather than purely economically determined (72-3)</a:t>
            </a:r>
          </a:p>
        </p:txBody>
      </p:sp>
    </p:spTree>
    <p:extLst>
      <p:ext uri="{BB962C8B-B14F-4D97-AF65-F5344CB8AC3E}">
        <p14:creationId xmlns:p14="http://schemas.microsoft.com/office/powerpoint/2010/main" val="1690780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0" y="0"/>
          <a:ext cx="9144000" cy="6857999"/>
        </p:xfrm>
        <a:graphic>
          <a:graphicData uri="http://schemas.openxmlformats.org/drawingml/2006/table">
            <a:tbl>
              <a:tblPr firstRow="1" bandRow="1">
                <a:tableStyleId>{5C22544A-7EE6-4342-B048-85BDC9FD1C3A}</a:tableStyleId>
              </a:tblPr>
              <a:tblGrid>
                <a:gridCol w="1798820">
                  <a:extLst>
                    <a:ext uri="{9D8B030D-6E8A-4147-A177-3AD203B41FA5}">
                      <a16:colId xmlns:a16="http://schemas.microsoft.com/office/drawing/2014/main" val="20000"/>
                    </a:ext>
                  </a:extLst>
                </a:gridCol>
                <a:gridCol w="3672590">
                  <a:extLst>
                    <a:ext uri="{9D8B030D-6E8A-4147-A177-3AD203B41FA5}">
                      <a16:colId xmlns:a16="http://schemas.microsoft.com/office/drawing/2014/main" val="20001"/>
                    </a:ext>
                  </a:extLst>
                </a:gridCol>
                <a:gridCol w="3672590">
                  <a:extLst>
                    <a:ext uri="{9D8B030D-6E8A-4147-A177-3AD203B41FA5}">
                      <a16:colId xmlns:a16="http://schemas.microsoft.com/office/drawing/2014/main" val="20002"/>
                    </a:ext>
                  </a:extLst>
                </a:gridCol>
              </a:tblGrid>
              <a:tr h="648766">
                <a:tc gridSpan="3">
                  <a:txBody>
                    <a:bodyPr/>
                    <a:lstStyle/>
                    <a:p>
                      <a:pPr algn="ctr"/>
                      <a:r>
                        <a:rPr lang="en-US" sz="3200" dirty="0"/>
                        <a:t>Some Foundational Contradictions</a:t>
                      </a:r>
                      <a:endParaRPr lang="en-GB" sz="3200" dirty="0"/>
                    </a:p>
                  </a:txBody>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a:ln>
                          <a:noFill/>
                        </a:ln>
                        <a:solidFill>
                          <a:schemeClr val="tx1"/>
                        </a:solidFill>
                        <a:effectLst/>
                        <a:latin typeface="Arial" charset="0"/>
                      </a:endParaRPr>
                    </a:p>
                  </a:txBody>
                  <a:tcPr horzOverflow="overflow"/>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a:ln>
                          <a:noFill/>
                        </a:ln>
                        <a:solidFill>
                          <a:schemeClr val="tx1"/>
                        </a:solidFill>
                        <a:effectLst/>
                        <a:latin typeface="Arial" charset="0"/>
                      </a:endParaRPr>
                    </a:p>
                  </a:txBody>
                  <a:tcPr horzOverflow="overflow"/>
                </a:tc>
                <a:extLst>
                  <a:ext uri="{0D108BD9-81ED-4DB2-BD59-A6C34878D82A}">
                    <a16:rowId xmlns:a16="http://schemas.microsoft.com/office/drawing/2014/main" val="10000"/>
                  </a:ext>
                </a:extLst>
              </a:tr>
              <a:tr h="512181">
                <a:tc>
                  <a:txBody>
                    <a:bodyPr/>
                    <a:lstStyle/>
                    <a:p>
                      <a:pPr algn="l"/>
                      <a:r>
                        <a:rPr lang="en-GB" sz="2400" b="1" dirty="0">
                          <a:solidFill>
                            <a:schemeClr val="tx1"/>
                          </a:solidFill>
                        </a:rPr>
                        <a:t>Basic</a:t>
                      </a:r>
                      <a:r>
                        <a:rPr lang="en-GB" sz="2400" b="1" baseline="0" dirty="0">
                          <a:solidFill>
                            <a:schemeClr val="tx1"/>
                          </a:solidFill>
                        </a:rPr>
                        <a:t> Form</a:t>
                      </a:r>
                      <a:endParaRPr lang="en-GB" sz="2400" b="1" dirty="0">
                        <a:solidFill>
                          <a:schemeClr val="tx1"/>
                        </a:solidFill>
                        <a:latin typeface="+mn-lt"/>
                      </a:endParaRPr>
                    </a:p>
                  </a:txBody>
                  <a:tcPr>
                    <a:solidFill>
                      <a:schemeClr val="tx2">
                        <a:lumMod val="40000"/>
                        <a:lumOff val="60000"/>
                      </a:schemeClr>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400" b="1" u="none" strike="noStrike" cap="none" normalizeH="0" baseline="0" dirty="0">
                          <a:ln>
                            <a:noFill/>
                          </a:ln>
                          <a:solidFill>
                            <a:schemeClr val="tx1"/>
                          </a:solidFill>
                          <a:effectLst/>
                        </a:rPr>
                        <a:t>Value Aspect</a:t>
                      </a:r>
                      <a:endParaRPr kumimoji="0" lang="en-US" sz="2400" b="1" i="0" u="none" strike="noStrike" cap="none" normalizeH="0" baseline="0" dirty="0">
                        <a:ln>
                          <a:noFill/>
                        </a:ln>
                        <a:solidFill>
                          <a:schemeClr val="tx1"/>
                        </a:solidFill>
                        <a:effectLst/>
                        <a:latin typeface="+mn-lt"/>
                      </a:endParaRPr>
                    </a:p>
                  </a:txBody>
                  <a:tcPr horzOverflow="overflow">
                    <a:solidFill>
                      <a:schemeClr val="tx2">
                        <a:lumMod val="40000"/>
                        <a:lumOff val="60000"/>
                      </a:schemeClr>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400" b="1" u="none" strike="noStrike" cap="none" normalizeH="0" baseline="0" dirty="0">
                          <a:ln>
                            <a:noFill/>
                          </a:ln>
                          <a:solidFill>
                            <a:schemeClr val="tx1"/>
                          </a:solidFill>
                          <a:effectLst/>
                        </a:rPr>
                        <a:t>Material Aspect </a:t>
                      </a:r>
                      <a:endParaRPr kumimoji="0" lang="en-US" sz="2400" b="1" i="0" u="none" strike="noStrike" cap="none" normalizeH="0" baseline="0" dirty="0">
                        <a:ln>
                          <a:noFill/>
                        </a:ln>
                        <a:solidFill>
                          <a:schemeClr val="tx1"/>
                        </a:solidFill>
                        <a:effectLst/>
                        <a:latin typeface="+mn-lt"/>
                      </a:endParaRPr>
                    </a:p>
                  </a:txBody>
                  <a:tcPr horzOverflow="overflow">
                    <a:solidFill>
                      <a:schemeClr val="tx2">
                        <a:lumMod val="40000"/>
                        <a:lumOff val="60000"/>
                      </a:schemeClr>
                    </a:solidFill>
                  </a:tcPr>
                </a:tc>
                <a:extLst>
                  <a:ext uri="{0D108BD9-81ED-4DB2-BD59-A6C34878D82A}">
                    <a16:rowId xmlns:a16="http://schemas.microsoft.com/office/drawing/2014/main" val="10001"/>
                  </a:ext>
                </a:extLst>
              </a:tr>
              <a:tr h="459258">
                <a:tc>
                  <a:txBody>
                    <a:bodyPr/>
                    <a:lstStyle/>
                    <a:p>
                      <a:pPr marL="0" algn="l">
                        <a:lnSpc>
                          <a:spcPct val="150000"/>
                        </a:lnSpc>
                        <a:spcAft>
                          <a:spcPts val="0"/>
                        </a:spcAft>
                      </a:pPr>
                      <a:r>
                        <a:rPr lang="en-GB" sz="2000" dirty="0"/>
                        <a:t>Commodity</a:t>
                      </a:r>
                      <a:endParaRPr lang="en-GB" sz="2000" b="1" dirty="0">
                        <a:latin typeface="+mn-lt"/>
                        <a:ea typeface="Times New Roman"/>
                        <a:cs typeface="Times New Roman"/>
                      </a:endParaRPr>
                    </a:p>
                  </a:txBody>
                  <a:tcPr marL="68580" marR="68580" marT="0" marB="0"/>
                </a:tc>
                <a:tc>
                  <a:txBody>
                    <a:bodyPr/>
                    <a:lstStyle/>
                    <a:p>
                      <a:pPr>
                        <a:lnSpc>
                          <a:spcPct val="150000"/>
                        </a:lnSpc>
                        <a:spcAft>
                          <a:spcPts val="0"/>
                        </a:spcAft>
                      </a:pPr>
                      <a:r>
                        <a:rPr lang="en-GB" sz="2000" dirty="0"/>
                        <a:t> Exchange-value</a:t>
                      </a:r>
                      <a:endParaRPr lang="en-GB" sz="2000" b="1" dirty="0">
                        <a:latin typeface="+mn-lt"/>
                        <a:ea typeface="Times New Roman"/>
                        <a:cs typeface="Times New Roman"/>
                      </a:endParaRPr>
                    </a:p>
                  </a:txBody>
                  <a:tcPr marL="68580" marR="68580" marT="0" marB="0"/>
                </a:tc>
                <a:tc>
                  <a:txBody>
                    <a:bodyPr/>
                    <a:lstStyle/>
                    <a:p>
                      <a:pPr>
                        <a:lnSpc>
                          <a:spcPct val="150000"/>
                        </a:lnSpc>
                        <a:spcAft>
                          <a:spcPts val="0"/>
                        </a:spcAft>
                      </a:pPr>
                      <a:r>
                        <a:rPr lang="en-GB" sz="2000" dirty="0"/>
                        <a:t> Use-value</a:t>
                      </a:r>
                      <a:endParaRPr lang="en-GB" sz="2000" b="1" dirty="0">
                        <a:latin typeface="+mn-lt"/>
                        <a:ea typeface="Times New Roman"/>
                        <a:cs typeface="Times New Roman"/>
                      </a:endParaRPr>
                    </a:p>
                  </a:txBody>
                  <a:tcPr marL="68580" marR="68580" marT="0" marB="0"/>
                </a:tc>
                <a:extLst>
                  <a:ext uri="{0D108BD9-81ED-4DB2-BD59-A6C34878D82A}">
                    <a16:rowId xmlns:a16="http://schemas.microsoft.com/office/drawing/2014/main" val="10002"/>
                  </a:ext>
                </a:extLst>
              </a:tr>
              <a:tr h="1138543">
                <a:tc>
                  <a:txBody>
                    <a:bodyPr/>
                    <a:lstStyle/>
                    <a:p>
                      <a:pPr marL="0" marR="0" lvl="0" indent="0" algn="l" defTabSz="914400" rtl="0" eaLnBrk="1" fontAlgn="base" latinLnBrk="0" hangingPunct="1">
                        <a:lnSpc>
                          <a:spcPct val="200000"/>
                        </a:lnSpc>
                        <a:spcBef>
                          <a:spcPts val="0"/>
                        </a:spcBef>
                        <a:spcAft>
                          <a:spcPct val="0"/>
                        </a:spcAft>
                        <a:buClrTx/>
                        <a:buSzTx/>
                        <a:buFontTx/>
                        <a:buNone/>
                        <a:tabLst/>
                      </a:pPr>
                      <a:r>
                        <a:rPr kumimoji="0" lang="en-US" sz="2000" u="none" strike="noStrike" cap="none" normalizeH="0" baseline="0" dirty="0">
                          <a:ln>
                            <a:noFill/>
                          </a:ln>
                          <a:effectLst/>
                        </a:rPr>
                        <a:t>Labour-power</a:t>
                      </a:r>
                      <a:endParaRPr kumimoji="0" lang="en-US" sz="2000" b="1" i="0" u="none" strike="noStrike" cap="none" normalizeH="0" baseline="0" dirty="0">
                        <a:ln>
                          <a:noFill/>
                        </a:ln>
                        <a:solidFill>
                          <a:schemeClr val="tx1"/>
                        </a:solidFill>
                        <a:effectLst/>
                        <a:latin typeface="+mn-lt"/>
                      </a:endParaRPr>
                    </a:p>
                  </a:txBody>
                  <a:tcPr horzOverflow="overflow">
                    <a:solidFill>
                      <a:schemeClr val="accent1">
                        <a:lumMod val="40000"/>
                        <a:lumOff val="60000"/>
                      </a:schemeClr>
                    </a:solidFill>
                  </a:tcPr>
                </a:tc>
                <a:tc>
                  <a:txBody>
                    <a:bodyPr/>
                    <a:lstStyle/>
                    <a:p>
                      <a:pPr marL="182880" indent="-182880">
                        <a:lnSpc>
                          <a:spcPct val="100000"/>
                        </a:lnSpc>
                        <a:spcAft>
                          <a:spcPts val="0"/>
                        </a:spcAft>
                      </a:pPr>
                      <a:r>
                        <a:rPr lang="en-GB" sz="2000" dirty="0"/>
                        <a:t>a) abstract labour as substitutable factor of production </a:t>
                      </a:r>
                    </a:p>
                    <a:p>
                      <a:pPr marL="182880" indent="-182880">
                        <a:lnSpc>
                          <a:spcPct val="100000"/>
                        </a:lnSpc>
                        <a:spcAft>
                          <a:spcPts val="0"/>
                        </a:spcAft>
                      </a:pPr>
                      <a:r>
                        <a:rPr lang="en-GB" sz="2000" dirty="0"/>
                        <a:t>b) sole source of surplus value</a:t>
                      </a:r>
                      <a:endParaRPr lang="en-GB" sz="2000" b="1" dirty="0">
                        <a:latin typeface="+mn-lt"/>
                        <a:ea typeface="Times New Roman"/>
                        <a:cs typeface="Times New Roman"/>
                      </a:endParaRPr>
                    </a:p>
                  </a:txBody>
                  <a:tcPr marL="68400" marR="68400" marT="90000" marB="90000">
                    <a:solidFill>
                      <a:schemeClr val="accent1">
                        <a:lumMod val="40000"/>
                        <a:lumOff val="60000"/>
                      </a:schemeClr>
                    </a:solidFill>
                  </a:tcPr>
                </a:tc>
                <a:tc>
                  <a:txBody>
                    <a:bodyPr/>
                    <a:lstStyle/>
                    <a:p>
                      <a:pPr marL="182880" indent="-182880">
                        <a:lnSpc>
                          <a:spcPct val="100000"/>
                        </a:lnSpc>
                        <a:spcAft>
                          <a:spcPts val="0"/>
                        </a:spcAft>
                      </a:pPr>
                      <a:r>
                        <a:rPr lang="en-GB" sz="2000" dirty="0"/>
                        <a:t>a) generic and concrete skills, different forms of knowledge</a:t>
                      </a:r>
                    </a:p>
                    <a:p>
                      <a:pPr marL="182880" indent="-182880">
                        <a:lnSpc>
                          <a:spcPct val="100000"/>
                        </a:lnSpc>
                        <a:spcAft>
                          <a:spcPts val="0"/>
                        </a:spcAft>
                      </a:pPr>
                      <a:r>
                        <a:rPr lang="en-GB" sz="2000" dirty="0"/>
                        <a:t>b) source of craft pride</a:t>
                      </a:r>
                      <a:endParaRPr lang="en-GB" sz="2000" b="1" dirty="0">
                        <a:latin typeface="+mn-lt"/>
                        <a:ea typeface="Times New Roman"/>
                        <a:cs typeface="Times New Roman"/>
                      </a:endParaRPr>
                    </a:p>
                  </a:txBody>
                  <a:tcPr marL="68400" marR="68400" marT="90000" marB="90000">
                    <a:solidFill>
                      <a:schemeClr val="accent1">
                        <a:lumMod val="40000"/>
                        <a:lumOff val="60000"/>
                      </a:schemeClr>
                    </a:solidFill>
                  </a:tcPr>
                </a:tc>
                <a:extLst>
                  <a:ext uri="{0D108BD9-81ED-4DB2-BD59-A6C34878D82A}">
                    <a16:rowId xmlns:a16="http://schemas.microsoft.com/office/drawing/2014/main" val="10003"/>
                  </a:ext>
                </a:extLst>
              </a:tr>
              <a:tr h="1138543">
                <a:tc>
                  <a:txBody>
                    <a:bodyPr/>
                    <a:lstStyle/>
                    <a:p>
                      <a:pPr marL="182880" algn="l">
                        <a:lnSpc>
                          <a:spcPct val="150000"/>
                        </a:lnSpc>
                        <a:spcAft>
                          <a:spcPts val="0"/>
                        </a:spcAft>
                      </a:pPr>
                      <a:endParaRPr lang="en-GB" sz="1100" dirty="0"/>
                    </a:p>
                    <a:p>
                      <a:pPr marL="0" algn="l">
                        <a:lnSpc>
                          <a:spcPct val="150000"/>
                        </a:lnSpc>
                        <a:spcAft>
                          <a:spcPts val="0"/>
                        </a:spcAft>
                      </a:pPr>
                      <a:r>
                        <a:rPr lang="en-GB" sz="2000" dirty="0"/>
                        <a:t>Wage</a:t>
                      </a:r>
                      <a:endParaRPr lang="en-GB" sz="2000" b="1" dirty="0">
                        <a:latin typeface="+mn-lt"/>
                        <a:ea typeface="Times New Roman"/>
                        <a:cs typeface="Times New Roman"/>
                      </a:endParaRPr>
                    </a:p>
                  </a:txBody>
                  <a:tcPr marL="68580" marR="68580" marT="0" marB="0"/>
                </a:tc>
                <a:tc>
                  <a:txBody>
                    <a:bodyPr/>
                    <a:lstStyle/>
                    <a:p>
                      <a:pPr marL="288000" indent="-288000">
                        <a:lnSpc>
                          <a:spcPct val="100000"/>
                        </a:lnSpc>
                        <a:spcAft>
                          <a:spcPts val="0"/>
                        </a:spcAft>
                        <a:buFont typeface="+mj-lt"/>
                        <a:buAutoNum type="alphaLcParenR"/>
                      </a:pPr>
                      <a:r>
                        <a:rPr lang="en-GB" sz="2000" dirty="0"/>
                        <a:t>monetary cost of production</a:t>
                      </a:r>
                    </a:p>
                    <a:p>
                      <a:pPr marL="288000" indent="-288000">
                        <a:lnSpc>
                          <a:spcPct val="100000"/>
                        </a:lnSpc>
                        <a:spcAft>
                          <a:spcPts val="0"/>
                        </a:spcAft>
                        <a:buFont typeface="+mj-lt"/>
                        <a:buAutoNum type="alphaLcParenR"/>
                      </a:pPr>
                      <a:r>
                        <a:rPr lang="en-GB" sz="2000" dirty="0"/>
                        <a:t>means of securing supply of useful labour for given time </a:t>
                      </a:r>
                      <a:endParaRPr lang="en-GB" sz="2000" b="1" dirty="0">
                        <a:latin typeface="+mn-lt"/>
                        <a:ea typeface="Times New Roman"/>
                        <a:cs typeface="Times New Roman"/>
                      </a:endParaRPr>
                    </a:p>
                  </a:txBody>
                  <a:tcPr marL="68400" marR="68400" marT="90000" marB="90000"/>
                </a:tc>
                <a:tc>
                  <a:txBody>
                    <a:bodyPr/>
                    <a:lstStyle/>
                    <a:p>
                      <a:pPr marL="288000" indent="-288000">
                        <a:lnSpc>
                          <a:spcPct val="100000"/>
                        </a:lnSpc>
                        <a:spcAft>
                          <a:spcPts val="0"/>
                        </a:spcAft>
                        <a:buFont typeface="+mj-lt"/>
                        <a:buAutoNum type="alphaLcParenR"/>
                      </a:pPr>
                      <a:r>
                        <a:rPr lang="en-GB" sz="2000" dirty="0"/>
                        <a:t>source of effective demand</a:t>
                      </a:r>
                    </a:p>
                    <a:p>
                      <a:pPr marL="288000" indent="-288000">
                        <a:lnSpc>
                          <a:spcPct val="100000"/>
                        </a:lnSpc>
                        <a:spcAft>
                          <a:spcPts val="0"/>
                        </a:spcAft>
                        <a:buFont typeface="+mj-lt"/>
                        <a:buAutoNum type="alphaLcParenR"/>
                      </a:pPr>
                      <a:r>
                        <a:rPr lang="en-GB" sz="2000" dirty="0"/>
                        <a:t>means to satisfy wants in a cash-based society</a:t>
                      </a:r>
                      <a:endParaRPr lang="en-GB" sz="2000" b="1" dirty="0">
                        <a:latin typeface="+mn-lt"/>
                        <a:ea typeface="Times New Roman"/>
                        <a:cs typeface="Times New Roman"/>
                      </a:endParaRPr>
                    </a:p>
                  </a:txBody>
                  <a:tcPr marL="68400" marR="68400" marT="90000" marB="90000"/>
                </a:tc>
                <a:extLst>
                  <a:ext uri="{0D108BD9-81ED-4DB2-BD59-A6C34878D82A}">
                    <a16:rowId xmlns:a16="http://schemas.microsoft.com/office/drawing/2014/main" val="10004"/>
                  </a:ext>
                </a:extLst>
              </a:tr>
              <a:tr h="1772731">
                <a:tc>
                  <a:txBody>
                    <a:bodyPr/>
                    <a:lstStyle/>
                    <a:p>
                      <a:pPr marL="182880" algn="l">
                        <a:lnSpc>
                          <a:spcPct val="150000"/>
                        </a:lnSpc>
                        <a:spcAft>
                          <a:spcPts val="0"/>
                        </a:spcAft>
                      </a:pPr>
                      <a:endParaRPr lang="en-GB" sz="1200" dirty="0"/>
                    </a:p>
                    <a:p>
                      <a:pPr marL="182880" algn="l">
                        <a:lnSpc>
                          <a:spcPct val="150000"/>
                        </a:lnSpc>
                        <a:spcAft>
                          <a:spcPts val="0"/>
                        </a:spcAft>
                      </a:pPr>
                      <a:endParaRPr lang="en-GB" sz="1200" dirty="0"/>
                    </a:p>
                    <a:p>
                      <a:pPr marL="0" algn="l">
                        <a:lnSpc>
                          <a:spcPct val="150000"/>
                        </a:lnSpc>
                        <a:spcAft>
                          <a:spcPts val="0"/>
                        </a:spcAft>
                      </a:pPr>
                      <a:r>
                        <a:rPr lang="en-GB" sz="2000" dirty="0"/>
                        <a:t>Money</a:t>
                      </a:r>
                      <a:endParaRPr lang="en-GB" sz="2000" b="1" dirty="0">
                        <a:latin typeface="+mn-lt"/>
                        <a:ea typeface="Times New Roman"/>
                        <a:cs typeface="Times New Roman"/>
                      </a:endParaRPr>
                    </a:p>
                  </a:txBody>
                  <a:tcPr marL="68580" marR="68580" marT="0" marB="0">
                    <a:solidFill>
                      <a:schemeClr val="accent1">
                        <a:lumMod val="40000"/>
                        <a:lumOff val="60000"/>
                      </a:schemeClr>
                    </a:solidFill>
                  </a:tcPr>
                </a:tc>
                <a:tc>
                  <a:txBody>
                    <a:bodyPr/>
                    <a:lstStyle/>
                    <a:p>
                      <a:pPr marL="182880" indent="-182880">
                        <a:lnSpc>
                          <a:spcPct val="100000"/>
                        </a:lnSpc>
                        <a:spcAft>
                          <a:spcPts val="0"/>
                        </a:spcAft>
                      </a:pPr>
                      <a:r>
                        <a:rPr lang="en-GB" sz="2000" dirty="0"/>
                        <a:t>a) interest bearing capital,</a:t>
                      </a:r>
                    </a:p>
                    <a:p>
                      <a:pPr marL="182880" indent="-182880">
                        <a:lnSpc>
                          <a:spcPct val="100000"/>
                        </a:lnSpc>
                        <a:spcAft>
                          <a:spcPts val="0"/>
                        </a:spcAft>
                      </a:pPr>
                      <a:r>
                        <a:rPr lang="en-GB" sz="2000" dirty="0"/>
                        <a:t>    private credit</a:t>
                      </a:r>
                    </a:p>
                    <a:p>
                      <a:pPr marL="182880" indent="-182880">
                        <a:lnSpc>
                          <a:spcPct val="100000"/>
                        </a:lnSpc>
                        <a:spcAft>
                          <a:spcPts val="0"/>
                        </a:spcAft>
                      </a:pPr>
                      <a:r>
                        <a:rPr lang="en-GB" sz="2000" dirty="0"/>
                        <a:t>b) international currency</a:t>
                      </a:r>
                    </a:p>
                    <a:p>
                      <a:pPr marL="182880" indent="-182880">
                        <a:lnSpc>
                          <a:spcPct val="100000"/>
                        </a:lnSpc>
                        <a:spcAft>
                          <a:spcPts val="0"/>
                        </a:spcAft>
                      </a:pPr>
                      <a:r>
                        <a:rPr lang="en-GB" sz="2000" dirty="0"/>
                        <a:t>c) ultimate expression of capital in general</a:t>
                      </a:r>
                      <a:endParaRPr lang="en-GB" sz="2000" b="0" dirty="0">
                        <a:latin typeface="+mn-lt"/>
                        <a:ea typeface="Times New Roman"/>
                        <a:cs typeface="Times New Roman"/>
                      </a:endParaRPr>
                    </a:p>
                  </a:txBody>
                  <a:tcPr marL="68400" marR="68400" marT="90000" marB="90000">
                    <a:solidFill>
                      <a:schemeClr val="accent1">
                        <a:lumMod val="40000"/>
                        <a:lumOff val="60000"/>
                      </a:schemeClr>
                    </a:solidFill>
                  </a:tcPr>
                </a:tc>
                <a:tc>
                  <a:txBody>
                    <a:bodyPr/>
                    <a:lstStyle/>
                    <a:p>
                      <a:pPr marL="182880" indent="-182880">
                        <a:lnSpc>
                          <a:spcPct val="100000"/>
                        </a:lnSpc>
                        <a:spcAft>
                          <a:spcPts val="0"/>
                        </a:spcAft>
                      </a:pPr>
                      <a:r>
                        <a:rPr lang="en-GB" sz="2000" dirty="0"/>
                        <a:t>a) measure of value, store of value, means of exchange</a:t>
                      </a:r>
                    </a:p>
                    <a:p>
                      <a:pPr marL="182880" indent="-182880">
                        <a:lnSpc>
                          <a:spcPct val="100000"/>
                        </a:lnSpc>
                        <a:spcAft>
                          <a:spcPts val="0"/>
                        </a:spcAft>
                      </a:pPr>
                      <a:r>
                        <a:rPr lang="en-GB" sz="2000" dirty="0"/>
                        <a:t>b) national money, legal tender</a:t>
                      </a:r>
                    </a:p>
                    <a:p>
                      <a:pPr marL="182880" indent="-182880">
                        <a:lnSpc>
                          <a:spcPct val="100000"/>
                        </a:lnSpc>
                        <a:spcAft>
                          <a:spcPts val="0"/>
                        </a:spcAft>
                      </a:pPr>
                      <a:r>
                        <a:rPr lang="en-GB" sz="2000" dirty="0"/>
                        <a:t>c) general form of power in the wider society</a:t>
                      </a:r>
                      <a:endParaRPr lang="en-GB" sz="2000" b="0" dirty="0">
                        <a:latin typeface="+mn-lt"/>
                        <a:ea typeface="Times New Roman"/>
                        <a:cs typeface="Times New Roman"/>
                      </a:endParaRPr>
                    </a:p>
                  </a:txBody>
                  <a:tcPr marL="68400" marR="68400" marT="90000" marB="90000">
                    <a:solidFill>
                      <a:schemeClr val="accent1">
                        <a:lumMod val="40000"/>
                        <a:lumOff val="60000"/>
                      </a:schemeClr>
                    </a:solidFill>
                  </a:tcPr>
                </a:tc>
                <a:extLst>
                  <a:ext uri="{0D108BD9-81ED-4DB2-BD59-A6C34878D82A}">
                    <a16:rowId xmlns:a16="http://schemas.microsoft.com/office/drawing/2014/main" val="10005"/>
                  </a:ext>
                </a:extLst>
              </a:tr>
              <a:tr h="1187977">
                <a:tc>
                  <a:txBody>
                    <a:bodyPr/>
                    <a:lstStyle/>
                    <a:p>
                      <a:pPr marL="0" marR="0" lvl="0" indent="0" algn="l" defTabSz="914400" rtl="0" eaLnBrk="1" fontAlgn="base" latinLnBrk="0" hangingPunct="1">
                        <a:lnSpc>
                          <a:spcPct val="100000"/>
                        </a:lnSpc>
                        <a:spcBef>
                          <a:spcPts val="600"/>
                        </a:spcBef>
                        <a:spcAft>
                          <a:spcPct val="0"/>
                        </a:spcAft>
                        <a:buClrTx/>
                        <a:buSzTx/>
                        <a:buFontTx/>
                        <a:buNone/>
                        <a:tabLst/>
                      </a:pPr>
                      <a:r>
                        <a:rPr kumimoji="0" lang="en-US" sz="2000" u="none" strike="noStrike" cap="none" normalizeH="0" baseline="0" dirty="0">
                          <a:ln>
                            <a:noFill/>
                          </a:ln>
                          <a:effectLst/>
                        </a:rPr>
                        <a:t>Derivatives</a:t>
                      </a:r>
                      <a:endParaRPr kumimoji="0" lang="en-US" sz="2000" b="1" i="0" u="none" strike="noStrike" cap="none" normalizeH="0" baseline="0" dirty="0">
                        <a:ln>
                          <a:noFill/>
                        </a:ln>
                        <a:solidFill>
                          <a:schemeClr val="tx1"/>
                        </a:solidFill>
                        <a:effectLst/>
                        <a:latin typeface="+mn-lt"/>
                      </a:endParaRPr>
                    </a:p>
                  </a:txBody>
                  <a:tcPr marL="90000" marR="90000" marT="144000" marB="46800" horzOverflow="overflow"/>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u="none" strike="noStrike" cap="none" normalizeH="0" baseline="0" dirty="0">
                          <a:ln>
                            <a:noFill/>
                          </a:ln>
                          <a:effectLst/>
                        </a:rPr>
                        <a:t>Pure value in motion</a:t>
                      </a:r>
                    </a:p>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u="none" strike="noStrike" cap="none" normalizeH="0" baseline="0" dirty="0">
                          <a:ln>
                            <a:noFill/>
                          </a:ln>
                          <a:effectLst/>
                        </a:rPr>
                        <a:t>Arbitrage</a:t>
                      </a:r>
                      <a:endParaRPr kumimoji="0" lang="en-US" sz="2000" b="0" i="0" u="none" strike="noStrike" cap="none" normalizeH="0" baseline="0" dirty="0">
                        <a:ln>
                          <a:noFill/>
                        </a:ln>
                        <a:solidFill>
                          <a:schemeClr val="tx1"/>
                        </a:solidFill>
                        <a:effectLst/>
                        <a:latin typeface="+mn-lt"/>
                      </a:endParaRPr>
                    </a:p>
                  </a:txBody>
                  <a:tcPr marL="68400" marR="68400" marT="72000" marB="72000" horzOverflow="overflow"/>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u="none" strike="noStrike" cap="none" normalizeH="0" baseline="0" dirty="0">
                          <a:ln>
                            <a:noFill/>
                          </a:ln>
                          <a:effectLst/>
                        </a:rPr>
                        <a:t>Hedging</a:t>
                      </a:r>
                      <a:endParaRPr kumimoji="0" lang="en-US" sz="2000" b="0" i="0" u="none" strike="noStrike" cap="none" normalizeH="0" baseline="0" dirty="0">
                        <a:ln>
                          <a:noFill/>
                        </a:ln>
                        <a:solidFill>
                          <a:schemeClr val="tx1"/>
                        </a:solidFill>
                        <a:effectLst/>
                        <a:latin typeface="+mn-lt"/>
                      </a:endParaRPr>
                    </a:p>
                  </a:txBody>
                  <a:tcPr marL="68400" marR="68400" marT="72000" marB="72000" horzOverflow="overflow"/>
                </a:tc>
                <a:extLst>
                  <a:ext uri="{0D108BD9-81ED-4DB2-BD59-A6C34878D82A}">
                    <a16:rowId xmlns:a16="http://schemas.microsoft.com/office/drawing/2014/main" val="10006"/>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 y="1"/>
          <a:ext cx="9144001" cy="6857999"/>
        </p:xfrm>
        <a:graphic>
          <a:graphicData uri="http://schemas.openxmlformats.org/drawingml/2006/table">
            <a:tbl>
              <a:tblPr firstRow="1" bandRow="1">
                <a:tableStyleId>{5C22544A-7EE6-4342-B048-85BDC9FD1C3A}</a:tableStyleId>
              </a:tblPr>
              <a:tblGrid>
                <a:gridCol w="1691681">
                  <a:extLst>
                    <a:ext uri="{9D8B030D-6E8A-4147-A177-3AD203B41FA5}">
                      <a16:colId xmlns:a16="http://schemas.microsoft.com/office/drawing/2014/main" val="20000"/>
                    </a:ext>
                  </a:extLst>
                </a:gridCol>
                <a:gridCol w="3726160">
                  <a:extLst>
                    <a:ext uri="{9D8B030D-6E8A-4147-A177-3AD203B41FA5}">
                      <a16:colId xmlns:a16="http://schemas.microsoft.com/office/drawing/2014/main" val="20001"/>
                    </a:ext>
                  </a:extLst>
                </a:gridCol>
                <a:gridCol w="3726160">
                  <a:extLst>
                    <a:ext uri="{9D8B030D-6E8A-4147-A177-3AD203B41FA5}">
                      <a16:colId xmlns:a16="http://schemas.microsoft.com/office/drawing/2014/main" val="20002"/>
                    </a:ext>
                  </a:extLst>
                </a:gridCol>
              </a:tblGrid>
              <a:tr h="524946">
                <a:tc>
                  <a:txBody>
                    <a:bodyPr/>
                    <a:lstStyle/>
                    <a:p>
                      <a:endParaRPr lang="en-GB" dirty="0"/>
                    </a:p>
                  </a:txBody>
                  <a:tcPr/>
                </a:tc>
                <a:tc>
                  <a:txBody>
                    <a:bodyPr/>
                    <a:lstStyle/>
                    <a:p>
                      <a:pPr algn="ctr"/>
                      <a:r>
                        <a:rPr lang="en-GB" sz="2400" dirty="0">
                          <a:solidFill>
                            <a:schemeClr val="tx1"/>
                          </a:solidFill>
                        </a:rPr>
                        <a:t>Value Aspect</a:t>
                      </a:r>
                    </a:p>
                  </a:txBody>
                  <a:tcPr/>
                </a:tc>
                <a:tc>
                  <a:txBody>
                    <a:bodyPr/>
                    <a:lstStyle/>
                    <a:p>
                      <a:pPr algn="ctr"/>
                      <a:r>
                        <a:rPr lang="en-GB" sz="2400" dirty="0">
                          <a:solidFill>
                            <a:schemeClr val="tx1"/>
                          </a:solidFill>
                        </a:rPr>
                        <a:t>Material</a:t>
                      </a:r>
                      <a:r>
                        <a:rPr lang="en-GB" sz="2400" baseline="0" dirty="0">
                          <a:solidFill>
                            <a:schemeClr val="tx1"/>
                          </a:solidFill>
                        </a:rPr>
                        <a:t> Aspect</a:t>
                      </a:r>
                      <a:endParaRPr lang="en-GB" sz="2400" dirty="0">
                        <a:solidFill>
                          <a:schemeClr val="tx1"/>
                        </a:solidFill>
                      </a:endParaRPr>
                    </a:p>
                  </a:txBody>
                  <a:tcPr/>
                </a:tc>
                <a:extLst>
                  <a:ext uri="{0D108BD9-81ED-4DB2-BD59-A6C34878D82A}">
                    <a16:rowId xmlns:a16="http://schemas.microsoft.com/office/drawing/2014/main" val="10000"/>
                  </a:ext>
                </a:extLst>
              </a:tr>
              <a:tr h="1785173">
                <a:tc>
                  <a:txBody>
                    <a:bodyPr/>
                    <a:lstStyle/>
                    <a:p>
                      <a:pPr marL="0">
                        <a:lnSpc>
                          <a:spcPct val="150000"/>
                        </a:lnSpc>
                        <a:spcAft>
                          <a:spcPts val="0"/>
                        </a:spcAft>
                      </a:pPr>
                      <a:endParaRPr lang="en-GB" sz="2000" dirty="0"/>
                    </a:p>
                    <a:p>
                      <a:pPr marL="0">
                        <a:lnSpc>
                          <a:spcPct val="100000"/>
                        </a:lnSpc>
                        <a:spcAft>
                          <a:spcPts val="0"/>
                        </a:spcAft>
                      </a:pPr>
                      <a:r>
                        <a:rPr lang="en-GB" sz="2000" dirty="0"/>
                        <a:t>Productive </a:t>
                      </a:r>
                    </a:p>
                    <a:p>
                      <a:pPr marL="0">
                        <a:lnSpc>
                          <a:spcPct val="100000"/>
                        </a:lnSpc>
                        <a:spcAft>
                          <a:spcPts val="0"/>
                        </a:spcAft>
                      </a:pPr>
                      <a:r>
                        <a:rPr lang="en-GB" sz="2000" dirty="0"/>
                        <a:t>Capital</a:t>
                      </a:r>
                      <a:endParaRPr lang="en-GB" sz="2000" b="1" dirty="0">
                        <a:latin typeface="+mn-lt"/>
                        <a:ea typeface="Times New Roman"/>
                        <a:cs typeface="Times New Roman"/>
                      </a:endParaRPr>
                    </a:p>
                  </a:txBody>
                  <a:tcPr marL="72000" marR="72000" marT="0" marB="0">
                    <a:solidFill>
                      <a:schemeClr val="accent1">
                        <a:lumMod val="40000"/>
                        <a:lumOff val="60000"/>
                      </a:schemeClr>
                    </a:solidFill>
                  </a:tcPr>
                </a:tc>
                <a:tc>
                  <a:txBody>
                    <a:bodyPr/>
                    <a:lstStyle/>
                    <a:p>
                      <a:pPr marL="0" indent="-182880">
                        <a:lnSpc>
                          <a:spcPct val="100000"/>
                        </a:lnSpc>
                        <a:spcAft>
                          <a:spcPts val="0"/>
                        </a:spcAft>
                      </a:pPr>
                      <a:r>
                        <a:rPr lang="en-GB" sz="2000" dirty="0"/>
                        <a:t>a) Abstract value in motion</a:t>
                      </a:r>
                      <a:r>
                        <a:rPr lang="en-GB" sz="2000" baseline="0" dirty="0"/>
                        <a:t> as necessary </a:t>
                      </a:r>
                      <a:r>
                        <a:rPr lang="en-GB" sz="2000" dirty="0"/>
                        <a:t>moment in the self-expansion of capital</a:t>
                      </a:r>
                    </a:p>
                    <a:p>
                      <a:pPr marL="0" indent="-182880">
                        <a:lnSpc>
                          <a:spcPct val="100000"/>
                        </a:lnSpc>
                        <a:spcAft>
                          <a:spcPts val="0"/>
                        </a:spcAft>
                      </a:pPr>
                      <a:r>
                        <a:rPr lang="en-GB" sz="2000" dirty="0"/>
                        <a:t>b) source of profits of enterprise</a:t>
                      </a:r>
                      <a:endParaRPr lang="en-GB" sz="2000" b="1" dirty="0">
                        <a:latin typeface="+mn-lt"/>
                        <a:ea typeface="Times New Roman"/>
                        <a:cs typeface="Times New Roman"/>
                      </a:endParaRPr>
                    </a:p>
                  </a:txBody>
                  <a:tcPr marL="68400" marR="68400" marT="108000" marB="108000">
                    <a:solidFill>
                      <a:schemeClr val="accent1">
                        <a:lumMod val="40000"/>
                        <a:lumOff val="60000"/>
                      </a:schemeClr>
                    </a:solidFill>
                  </a:tcPr>
                </a:tc>
                <a:tc>
                  <a:txBody>
                    <a:bodyPr/>
                    <a:lstStyle/>
                    <a:p>
                      <a:pPr marL="0" indent="-144145">
                        <a:lnSpc>
                          <a:spcPct val="100000"/>
                        </a:lnSpc>
                        <a:spcAft>
                          <a:spcPts val="0"/>
                        </a:spcAft>
                      </a:pPr>
                      <a:r>
                        <a:rPr lang="en-GB" sz="2000" dirty="0"/>
                        <a:t>a) stock of specific assets to be valorized in specific time and place under specific conditions</a:t>
                      </a:r>
                    </a:p>
                    <a:p>
                      <a:pPr marL="0">
                        <a:lnSpc>
                          <a:spcPct val="100000"/>
                        </a:lnSpc>
                        <a:spcAft>
                          <a:spcPts val="0"/>
                        </a:spcAft>
                      </a:pPr>
                      <a:r>
                        <a:rPr lang="en-GB" sz="2000" dirty="0"/>
                        <a:t>b) concrete entrepreneurial and managerial skills</a:t>
                      </a:r>
                      <a:endParaRPr lang="en-GB" sz="2000" b="1" dirty="0">
                        <a:latin typeface="+mn-lt"/>
                        <a:ea typeface="Times New Roman"/>
                        <a:cs typeface="Times New Roman"/>
                      </a:endParaRPr>
                    </a:p>
                  </a:txBody>
                  <a:tcPr marL="68400" marR="68400" marT="108000" marB="108000">
                    <a:solidFill>
                      <a:schemeClr val="accent1">
                        <a:lumMod val="40000"/>
                        <a:lumOff val="60000"/>
                      </a:schemeClr>
                    </a:solidFill>
                  </a:tcPr>
                </a:tc>
                <a:extLst>
                  <a:ext uri="{0D108BD9-81ED-4DB2-BD59-A6C34878D82A}">
                    <a16:rowId xmlns:a16="http://schemas.microsoft.com/office/drawing/2014/main" val="10001"/>
                  </a:ext>
                </a:extLst>
              </a:tr>
              <a:tr h="1472460">
                <a:tc>
                  <a:txBody>
                    <a:bodyPr/>
                    <a:lstStyle/>
                    <a:p>
                      <a:pPr marL="0"/>
                      <a:endParaRPr lang="en-GB" sz="2000" dirty="0"/>
                    </a:p>
                    <a:p>
                      <a:pPr marL="0"/>
                      <a:r>
                        <a:rPr lang="en-GB" sz="2000" dirty="0"/>
                        <a:t>Land</a:t>
                      </a:r>
                      <a:endParaRPr lang="en-GB" sz="2000" b="1" dirty="0">
                        <a:latin typeface="+mn-lt"/>
                      </a:endParaRPr>
                    </a:p>
                  </a:txBody>
                  <a:tcPr marL="72000" marR="72000" marT="0" marB="0"/>
                </a:tc>
                <a:tc>
                  <a:txBody>
                    <a:bodyPr/>
                    <a:lstStyle/>
                    <a:p>
                      <a:pPr marL="0" indent="-252000">
                        <a:lnSpc>
                          <a:spcPct val="100000"/>
                        </a:lnSpc>
                        <a:spcAft>
                          <a:spcPts val="0"/>
                        </a:spcAft>
                      </a:pPr>
                      <a:r>
                        <a:rPr lang="en-GB" sz="2000" dirty="0"/>
                        <a:t>a) 'Free gift of nature' that is [currently] unalienable </a:t>
                      </a:r>
                    </a:p>
                    <a:p>
                      <a:pPr marL="0" indent="-360000">
                        <a:lnSpc>
                          <a:spcPct val="100000"/>
                        </a:lnSpc>
                        <a:spcAft>
                          <a:spcPts val="0"/>
                        </a:spcAft>
                      </a:pPr>
                      <a:r>
                        <a:rPr lang="en-GB" sz="2000" dirty="0"/>
                        <a:t>b) Alienated and alienable</a:t>
                      </a:r>
                      <a:r>
                        <a:rPr lang="en-GB" sz="2000" baseline="0" dirty="0"/>
                        <a:t> </a:t>
                      </a:r>
                      <a:r>
                        <a:rPr lang="en-GB" sz="2000" dirty="0"/>
                        <a:t>property, source of rents</a:t>
                      </a:r>
                      <a:endParaRPr lang="en-GB" sz="2000" b="1" dirty="0">
                        <a:latin typeface="+mn-lt"/>
                        <a:ea typeface="Times New Roman"/>
                        <a:cs typeface="Times New Roman"/>
                      </a:endParaRPr>
                    </a:p>
                  </a:txBody>
                  <a:tcPr marL="68400" marR="68400" marT="108000" marB="108000"/>
                </a:tc>
                <a:tc>
                  <a:txBody>
                    <a:bodyPr/>
                    <a:lstStyle/>
                    <a:p>
                      <a:pPr marL="0" indent="-252000">
                        <a:lnSpc>
                          <a:spcPct val="100000"/>
                        </a:lnSpc>
                        <a:spcAft>
                          <a:spcPts val="0"/>
                        </a:spcAft>
                      </a:pPr>
                      <a:r>
                        <a:rPr lang="en-GB" sz="2000" dirty="0"/>
                        <a:t>a) Freely available and uncultivated resources</a:t>
                      </a:r>
                    </a:p>
                    <a:p>
                      <a:pPr marL="0" indent="-252000">
                        <a:lnSpc>
                          <a:spcPct val="100000"/>
                        </a:lnSpc>
                        <a:spcAft>
                          <a:spcPts val="0"/>
                        </a:spcAft>
                      </a:pPr>
                      <a:r>
                        <a:rPr lang="en-GB" sz="2000" dirty="0"/>
                        <a:t>b) Transformed natural resources</a:t>
                      </a:r>
                      <a:endParaRPr lang="en-GB" sz="2000" b="1" dirty="0">
                        <a:latin typeface="+mn-lt"/>
                        <a:ea typeface="Times New Roman"/>
                        <a:cs typeface="Times New Roman"/>
                      </a:endParaRPr>
                    </a:p>
                  </a:txBody>
                  <a:tcPr marL="68400" marR="68400" marT="108000" marB="108000"/>
                </a:tc>
                <a:extLst>
                  <a:ext uri="{0D108BD9-81ED-4DB2-BD59-A6C34878D82A}">
                    <a16:rowId xmlns:a16="http://schemas.microsoft.com/office/drawing/2014/main" val="10002"/>
                  </a:ext>
                </a:extLst>
              </a:tr>
              <a:tr h="847033">
                <a:tc>
                  <a:txBody>
                    <a:bodyPr/>
                    <a:lstStyle/>
                    <a:p>
                      <a:pPr marL="0">
                        <a:lnSpc>
                          <a:spcPct val="150000"/>
                        </a:lnSpc>
                        <a:spcAft>
                          <a:spcPts val="0"/>
                        </a:spcAft>
                      </a:pPr>
                      <a:r>
                        <a:rPr lang="en-GB" sz="2000" dirty="0"/>
                        <a:t>Knowledge</a:t>
                      </a:r>
                      <a:endParaRPr lang="en-GB" sz="2000" b="1" dirty="0">
                        <a:latin typeface="+mn-lt"/>
                        <a:ea typeface="Times New Roman"/>
                        <a:cs typeface="Times New Roman"/>
                      </a:endParaRPr>
                    </a:p>
                  </a:txBody>
                  <a:tcPr marL="72000" marR="72000" marT="0" marB="0">
                    <a:solidFill>
                      <a:schemeClr val="accent1">
                        <a:lumMod val="40000"/>
                        <a:lumOff val="60000"/>
                      </a:schemeClr>
                    </a:solidFill>
                  </a:tcPr>
                </a:tc>
                <a:tc>
                  <a:txBody>
                    <a:bodyPr/>
                    <a:lstStyle/>
                    <a:p>
                      <a:pPr marL="0" indent="-252000">
                        <a:lnSpc>
                          <a:spcPct val="100000"/>
                        </a:lnSpc>
                        <a:spcAft>
                          <a:spcPts val="0"/>
                        </a:spcAft>
                      </a:pPr>
                      <a:r>
                        <a:rPr lang="en-GB" sz="2000" dirty="0"/>
                        <a:t>a) Intellectual Property</a:t>
                      </a:r>
                    </a:p>
                    <a:p>
                      <a:pPr marL="0" indent="-252000">
                        <a:lnSpc>
                          <a:spcPct val="100000"/>
                        </a:lnSpc>
                        <a:spcAft>
                          <a:spcPts val="0"/>
                        </a:spcAft>
                      </a:pPr>
                      <a:r>
                        <a:rPr lang="en-GB" sz="2000" dirty="0"/>
                        <a:t>b) Monetized Risk</a:t>
                      </a:r>
                      <a:endParaRPr lang="en-GB" sz="2000" b="1" dirty="0">
                        <a:latin typeface="+mn-lt"/>
                        <a:ea typeface="Times New Roman"/>
                        <a:cs typeface="Times New Roman"/>
                      </a:endParaRPr>
                    </a:p>
                  </a:txBody>
                  <a:tcPr marL="68400" marR="68400" marT="108000" marB="108000">
                    <a:solidFill>
                      <a:schemeClr val="accent1">
                        <a:lumMod val="40000"/>
                        <a:lumOff val="60000"/>
                      </a:schemeClr>
                    </a:solidFill>
                  </a:tcPr>
                </a:tc>
                <a:tc>
                  <a:txBody>
                    <a:bodyPr/>
                    <a:lstStyle/>
                    <a:p>
                      <a:pPr marL="0" indent="-252000">
                        <a:lnSpc>
                          <a:spcPct val="100000"/>
                        </a:lnSpc>
                        <a:spcAft>
                          <a:spcPts val="0"/>
                        </a:spcAft>
                      </a:pPr>
                      <a:r>
                        <a:rPr lang="en-GB" sz="2000" dirty="0"/>
                        <a:t>a) Intellectual Commons</a:t>
                      </a:r>
                    </a:p>
                    <a:p>
                      <a:pPr marL="0" indent="-252000">
                        <a:lnSpc>
                          <a:spcPct val="100000"/>
                        </a:lnSpc>
                        <a:spcAft>
                          <a:spcPts val="0"/>
                        </a:spcAft>
                      </a:pPr>
                      <a:r>
                        <a:rPr lang="en-GB" sz="2000" dirty="0"/>
                        <a:t>b) Uncertainty</a:t>
                      </a:r>
                      <a:endParaRPr lang="en-GB" sz="2000" b="1" dirty="0">
                        <a:latin typeface="+mn-lt"/>
                        <a:ea typeface="Times New Roman"/>
                        <a:cs typeface="Times New Roman"/>
                      </a:endParaRPr>
                    </a:p>
                  </a:txBody>
                  <a:tcPr marL="68400" marR="68400" marT="108000" marB="108000">
                    <a:solidFill>
                      <a:schemeClr val="accent1">
                        <a:lumMod val="40000"/>
                        <a:lumOff val="60000"/>
                      </a:schemeClr>
                    </a:solidFill>
                  </a:tcPr>
                </a:tc>
                <a:extLst>
                  <a:ext uri="{0D108BD9-81ED-4DB2-BD59-A6C34878D82A}">
                    <a16:rowId xmlns:a16="http://schemas.microsoft.com/office/drawing/2014/main" val="10003"/>
                  </a:ext>
                </a:extLst>
              </a:tr>
              <a:tr h="534321">
                <a:tc>
                  <a:txBody>
                    <a:bodyPr/>
                    <a:lstStyle/>
                    <a:p>
                      <a:pPr marL="0">
                        <a:lnSpc>
                          <a:spcPct val="150000"/>
                        </a:lnSpc>
                        <a:spcAft>
                          <a:spcPts val="0"/>
                        </a:spcAft>
                      </a:pPr>
                      <a:r>
                        <a:rPr lang="en-GB" sz="2000" dirty="0"/>
                        <a:t>State</a:t>
                      </a:r>
                      <a:endParaRPr lang="en-GB" sz="2000" b="1" dirty="0">
                        <a:latin typeface="+mn-lt"/>
                        <a:ea typeface="Times New Roman"/>
                        <a:cs typeface="Times New Roman"/>
                      </a:endParaRPr>
                    </a:p>
                  </a:txBody>
                  <a:tcPr marL="72000" marR="72000" marT="0" marB="0"/>
                </a:tc>
                <a:tc>
                  <a:txBody>
                    <a:bodyPr/>
                    <a:lstStyle/>
                    <a:p>
                      <a:pPr marL="0" indent="-252000">
                        <a:lnSpc>
                          <a:spcPct val="100000"/>
                        </a:lnSpc>
                        <a:spcAft>
                          <a:spcPts val="0"/>
                        </a:spcAft>
                      </a:pPr>
                      <a:r>
                        <a:rPr lang="en-GB" sz="2000" dirty="0"/>
                        <a:t>Ideal Collective Capitalist</a:t>
                      </a:r>
                      <a:endParaRPr lang="en-GB" sz="2000" b="1" dirty="0">
                        <a:latin typeface="+mn-lt"/>
                        <a:ea typeface="Times New Roman"/>
                        <a:cs typeface="Times New Roman"/>
                      </a:endParaRPr>
                    </a:p>
                  </a:txBody>
                  <a:tcPr marL="68400" marR="68400" marT="108000" marB="108000"/>
                </a:tc>
                <a:tc>
                  <a:txBody>
                    <a:bodyPr/>
                    <a:lstStyle/>
                    <a:p>
                      <a:pPr marL="0" indent="-252000">
                        <a:lnSpc>
                          <a:spcPct val="100000"/>
                        </a:lnSpc>
                        <a:spcAft>
                          <a:spcPts val="0"/>
                        </a:spcAft>
                      </a:pPr>
                      <a:r>
                        <a:rPr lang="en-GB" sz="2000" dirty="0"/>
                        <a:t>Factor of Social Cohesion</a:t>
                      </a:r>
                      <a:endParaRPr lang="en-GB" sz="2000" b="1" dirty="0">
                        <a:latin typeface="+mn-lt"/>
                        <a:ea typeface="Times New Roman"/>
                        <a:cs typeface="Times New Roman"/>
                      </a:endParaRPr>
                    </a:p>
                  </a:txBody>
                  <a:tcPr marL="68400" marR="68400" marT="108000" marB="108000"/>
                </a:tc>
                <a:extLst>
                  <a:ext uri="{0D108BD9-81ED-4DB2-BD59-A6C34878D82A}">
                    <a16:rowId xmlns:a16="http://schemas.microsoft.com/office/drawing/2014/main" val="10004"/>
                  </a:ext>
                </a:extLst>
              </a:tr>
              <a:tr h="847033">
                <a:tc>
                  <a:txBody>
                    <a:bodyPr/>
                    <a:lstStyle/>
                    <a:p>
                      <a:pPr marL="0">
                        <a:lnSpc>
                          <a:spcPct val="150000"/>
                        </a:lnSpc>
                        <a:spcAft>
                          <a:spcPts val="0"/>
                        </a:spcAft>
                      </a:pPr>
                      <a:r>
                        <a:rPr lang="en-GB" sz="2000" dirty="0"/>
                        <a:t>Taxation</a:t>
                      </a:r>
                      <a:endParaRPr lang="en-GB" sz="2000" b="1" dirty="0">
                        <a:latin typeface="+mn-lt"/>
                        <a:ea typeface="Times New Roman"/>
                        <a:cs typeface="Times New Roman"/>
                      </a:endParaRPr>
                    </a:p>
                  </a:txBody>
                  <a:tcPr marL="72000" marR="72000" marT="0" marB="0">
                    <a:solidFill>
                      <a:schemeClr val="accent1">
                        <a:lumMod val="40000"/>
                        <a:lumOff val="60000"/>
                      </a:schemeClr>
                    </a:solidFill>
                  </a:tcPr>
                </a:tc>
                <a:tc>
                  <a:txBody>
                    <a:bodyPr/>
                    <a:lstStyle/>
                    <a:p>
                      <a:pPr marL="0" indent="-182880">
                        <a:lnSpc>
                          <a:spcPct val="100000"/>
                        </a:lnSpc>
                        <a:spcAft>
                          <a:spcPts val="0"/>
                        </a:spcAft>
                      </a:pPr>
                      <a:r>
                        <a:rPr lang="en-GB" sz="2000" dirty="0"/>
                        <a:t>Deduction from private</a:t>
                      </a:r>
                      <a:r>
                        <a:rPr lang="en-GB" sz="2000" baseline="0" dirty="0"/>
                        <a:t> revenue or wealth</a:t>
                      </a:r>
                      <a:endParaRPr lang="en-GB" sz="2000" b="0" dirty="0">
                        <a:latin typeface="+mn-lt"/>
                        <a:ea typeface="Times New Roman"/>
                        <a:cs typeface="Times New Roman"/>
                      </a:endParaRPr>
                    </a:p>
                  </a:txBody>
                  <a:tcPr marL="68400" marR="68400" marT="108000" marB="108000">
                    <a:solidFill>
                      <a:schemeClr val="accent1">
                        <a:lumMod val="40000"/>
                        <a:lumOff val="60000"/>
                      </a:schemeClr>
                    </a:solidFill>
                  </a:tcPr>
                </a:tc>
                <a:tc>
                  <a:txBody>
                    <a:bodyPr/>
                    <a:lstStyle/>
                    <a:p>
                      <a:pPr marL="0">
                        <a:lnSpc>
                          <a:spcPct val="100000"/>
                        </a:lnSpc>
                        <a:spcAft>
                          <a:spcPts val="0"/>
                        </a:spcAft>
                      </a:pPr>
                      <a:r>
                        <a:rPr lang="en-GB" sz="2000" dirty="0"/>
                        <a:t>Fund for public goods</a:t>
                      </a:r>
                      <a:endParaRPr lang="en-GB" sz="2000" b="0" dirty="0">
                        <a:latin typeface="+mn-lt"/>
                        <a:ea typeface="Times New Roman"/>
                        <a:cs typeface="Times New Roman"/>
                      </a:endParaRPr>
                    </a:p>
                  </a:txBody>
                  <a:tcPr marL="68400" marR="68400" marT="108000" marB="108000">
                    <a:solidFill>
                      <a:schemeClr val="accent1">
                        <a:lumMod val="40000"/>
                        <a:lumOff val="60000"/>
                      </a:schemeClr>
                    </a:solidFill>
                  </a:tcPr>
                </a:tc>
                <a:extLst>
                  <a:ext uri="{0D108BD9-81ED-4DB2-BD59-A6C34878D82A}">
                    <a16:rowId xmlns:a16="http://schemas.microsoft.com/office/drawing/2014/main" val="10005"/>
                  </a:ext>
                </a:extLst>
              </a:tr>
              <a:tr h="847033">
                <a:tc>
                  <a:txBody>
                    <a:bodyPr/>
                    <a:lstStyle/>
                    <a:p>
                      <a:pPr marL="0" marR="0" lvl="0" indent="0" algn="l" defTabSz="914400" rtl="0" eaLnBrk="1" fontAlgn="base" latinLnBrk="0" hangingPunct="1">
                        <a:lnSpc>
                          <a:spcPct val="150000"/>
                        </a:lnSpc>
                        <a:spcBef>
                          <a:spcPct val="20000"/>
                        </a:spcBef>
                        <a:spcAft>
                          <a:spcPct val="0"/>
                        </a:spcAft>
                        <a:buClrTx/>
                        <a:buSzTx/>
                        <a:buFontTx/>
                        <a:buNone/>
                        <a:tabLst/>
                      </a:pPr>
                      <a:r>
                        <a:rPr kumimoji="0" lang="en-US" sz="2000" u="none" strike="noStrike" cap="none" normalizeH="0" baseline="0" dirty="0">
                          <a:ln>
                            <a:noFill/>
                          </a:ln>
                          <a:effectLst/>
                        </a:rPr>
                        <a:t>State Bond</a:t>
                      </a:r>
                      <a:endParaRPr kumimoji="0" lang="en-US" sz="2000" b="1" i="0" u="none" strike="noStrike" cap="none" normalizeH="0" baseline="0" dirty="0">
                        <a:ln>
                          <a:noFill/>
                        </a:ln>
                        <a:solidFill>
                          <a:schemeClr val="tx1"/>
                        </a:solidFill>
                        <a:effectLst/>
                        <a:latin typeface="+mn-lt"/>
                      </a:endParaRPr>
                    </a:p>
                  </a:txBody>
                  <a:tcPr marL="72000" marR="72000" marT="0" marB="0"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rPr>
                        <a:t>Interest-bearing (fictitious) capital</a:t>
                      </a:r>
                      <a:endParaRPr kumimoji="0" lang="en-US" sz="2000" b="0" i="0" u="none" strike="noStrike" cap="none" normalizeH="0" baseline="0" dirty="0">
                        <a:ln>
                          <a:noFill/>
                        </a:ln>
                        <a:solidFill>
                          <a:schemeClr val="tx1"/>
                        </a:solidFill>
                        <a:effectLst/>
                        <a:latin typeface="+mn-lt"/>
                      </a:endParaRPr>
                    </a:p>
                  </a:txBody>
                  <a:tcPr marL="68400" marR="68400" marT="108000" marB="108000"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a:ln>
                            <a:noFill/>
                          </a:ln>
                          <a:effectLst/>
                        </a:rPr>
                        <a:t>Means of reproducing state and its activities</a:t>
                      </a:r>
                      <a:endParaRPr kumimoji="0" lang="en-US" sz="2000" b="0" i="0" u="none" strike="noStrike" cap="none" normalizeH="0" baseline="0" dirty="0">
                        <a:ln>
                          <a:noFill/>
                        </a:ln>
                        <a:solidFill>
                          <a:schemeClr val="tx1"/>
                        </a:solidFill>
                        <a:effectLst/>
                        <a:latin typeface="+mn-lt"/>
                      </a:endParaRPr>
                    </a:p>
                  </a:txBody>
                  <a:tcPr marL="68400" marR="68400" marT="108000" marB="108000" horzOverflow="overflow"/>
                </a:tc>
                <a:extLst>
                  <a:ext uri="{0D108BD9-81ED-4DB2-BD59-A6C34878D82A}">
                    <a16:rowId xmlns:a16="http://schemas.microsoft.com/office/drawing/2014/main" val="10006"/>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3491" name="Group 3"/>
          <p:cNvGraphicFramePr>
            <a:graphicFrameLocks noGrp="1"/>
          </p:cNvGraphicFramePr>
          <p:nvPr>
            <p:ph type="tbl" idx="1"/>
          </p:nvPr>
        </p:nvGraphicFramePr>
        <p:xfrm>
          <a:off x="0" y="1"/>
          <a:ext cx="9144000" cy="6819239"/>
        </p:xfrm>
        <a:graphic>
          <a:graphicData uri="http://schemas.openxmlformats.org/drawingml/2006/table">
            <a:tbl>
              <a:tblPr firstRow="1"/>
              <a:tblGrid>
                <a:gridCol w="1979712">
                  <a:extLst>
                    <a:ext uri="{9D8B030D-6E8A-4147-A177-3AD203B41FA5}">
                      <a16:colId xmlns:a16="http://schemas.microsoft.com/office/drawing/2014/main" val="20000"/>
                    </a:ext>
                  </a:extLst>
                </a:gridCol>
                <a:gridCol w="3435679">
                  <a:extLst>
                    <a:ext uri="{9D8B030D-6E8A-4147-A177-3AD203B41FA5}">
                      <a16:colId xmlns:a16="http://schemas.microsoft.com/office/drawing/2014/main" val="20001"/>
                    </a:ext>
                  </a:extLst>
                </a:gridCol>
                <a:gridCol w="3728609">
                  <a:extLst>
                    <a:ext uri="{9D8B030D-6E8A-4147-A177-3AD203B41FA5}">
                      <a16:colId xmlns:a16="http://schemas.microsoft.com/office/drawing/2014/main" val="20002"/>
                    </a:ext>
                  </a:extLst>
                </a:gridCol>
              </a:tblGrid>
              <a:tr h="629644">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n-US" sz="3200" b="1" dirty="0">
                          <a:solidFill>
                            <a:schemeClr val="bg1"/>
                          </a:solidFill>
                        </a:rPr>
                        <a:t>Some Foundational</a:t>
                      </a:r>
                      <a:r>
                        <a:rPr lang="en-US" sz="3200" b="1" baseline="0" dirty="0">
                          <a:solidFill>
                            <a:schemeClr val="bg1"/>
                          </a:solidFill>
                        </a:rPr>
                        <a:t> C</a:t>
                      </a:r>
                      <a:r>
                        <a:rPr lang="en-US" sz="3200" b="1" dirty="0">
                          <a:solidFill>
                            <a:schemeClr val="bg1"/>
                          </a:solidFill>
                        </a:rPr>
                        <a:t>ontradictions</a:t>
                      </a:r>
                      <a:endParaRPr kumimoji="0" lang="en-US" sz="3200" b="0" i="0" u="none" strike="noStrike" cap="none" normalizeH="0" baseline="0" dirty="0">
                        <a:ln>
                          <a:noFill/>
                        </a:ln>
                        <a:solidFill>
                          <a:schemeClr val="bg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89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mn-lt"/>
                        </a:rPr>
                        <a:t>Form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mn-lt"/>
                        </a:rPr>
                        <a:t>Value Aspect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mn-lt"/>
                        </a:rPr>
                        <a:t>Material Aspect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1"/>
                  </a:ext>
                </a:extLst>
              </a:tr>
              <a:tr h="648000">
                <a:tc>
                  <a:txBody>
                    <a:bodyPr/>
                    <a:lstStyle/>
                    <a:p>
                      <a:pPr marL="0" marR="0" lvl="0" indent="0" algn="l" defTabSz="914400" rtl="0" eaLnBrk="1" fontAlgn="base" latinLnBrk="0" hangingPunct="1">
                        <a:lnSpc>
                          <a:spcPts val="3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Commodity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3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Exchange-value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3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Use-value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8000">
                <a:tc>
                  <a:txBody>
                    <a:bodyPr/>
                    <a:lstStyle/>
                    <a:p>
                      <a:pPr marL="0" marR="0" lvl="0" indent="0" algn="l" defTabSz="914400" rtl="0" eaLnBrk="1" fontAlgn="base" latinLnBrk="0" hangingPunct="1">
                        <a:lnSpc>
                          <a:spcPts val="3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Labour-power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ts val="3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Abstract labour</a:t>
                      </a:r>
                    </a:p>
                  </a:txBody>
                  <a:tcPr marL="90000" marR="90000" marT="1440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ts val="3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Concrete skills</a:t>
                      </a:r>
                    </a:p>
                  </a:txBody>
                  <a:tcPr marL="90000" marR="90000" marT="1440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3"/>
                  </a:ext>
                </a:extLst>
              </a:tr>
              <a:tr h="612000">
                <a:tc>
                  <a:txBody>
                    <a:bodyPr/>
                    <a:lstStyle/>
                    <a:p>
                      <a:pPr marL="0" marR="0" lvl="0" indent="0" algn="l" defTabSz="914400" rtl="0" eaLnBrk="1" fontAlgn="base" latinLnBrk="0" hangingPunct="1">
                        <a:lnSpc>
                          <a:spcPts val="3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Wage</a:t>
                      </a:r>
                    </a:p>
                  </a:txBody>
                  <a:tcPr marL="90000" marR="90000" marT="1440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3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Cost of production</a:t>
                      </a:r>
                    </a:p>
                  </a:txBody>
                  <a:tcPr marL="90000" marR="90000" marT="1440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3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Source of demand</a:t>
                      </a:r>
                    </a:p>
                  </a:txBody>
                  <a:tcPr marL="90000" marR="90000" marT="1440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900000">
                <a:tc>
                  <a:txBody>
                    <a:bodyPr/>
                    <a:lstStyle/>
                    <a:p>
                      <a:pPr marL="0" marR="0" lvl="0" indent="0" algn="l" defTabSz="914400" rtl="0" eaLnBrk="1" fontAlgn="base" latinLnBrk="0" hangingPunct="1">
                        <a:lnSpc>
                          <a:spcPts val="3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Money</a:t>
                      </a:r>
                    </a:p>
                  </a:txBody>
                  <a:tcPr marL="90000" marR="90000" marT="1440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ts val="3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Interest-bearing capital</a:t>
                      </a:r>
                    </a:p>
                    <a:p>
                      <a:pPr marL="0" marR="0" lvl="0" indent="0" algn="l" defTabSz="914400" rtl="0" eaLnBrk="1" fontAlgn="base" latinLnBrk="0" hangingPunct="1">
                        <a:lnSpc>
                          <a:spcPts val="3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International currency</a:t>
                      </a:r>
                    </a:p>
                  </a:txBody>
                  <a:tcPr marL="90000" marR="90000" marT="1440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ts val="3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Measure of value</a:t>
                      </a:r>
                    </a:p>
                    <a:p>
                      <a:pPr marL="0" marR="0" lvl="0" indent="0" algn="l" defTabSz="914400" rtl="0" eaLnBrk="1" fontAlgn="base" latinLnBrk="0" hangingPunct="1">
                        <a:lnSpc>
                          <a:spcPts val="3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National money</a:t>
                      </a:r>
                    </a:p>
                  </a:txBody>
                  <a:tcPr marL="90000" marR="90000" marT="1440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5"/>
                  </a:ext>
                </a:extLst>
              </a:tr>
              <a:tr h="82800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Productive capital</a:t>
                      </a:r>
                    </a:p>
                  </a:txBody>
                  <a:tcPr marL="90000" marR="90000" marT="1440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3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Abstract value in motion</a:t>
                      </a:r>
                    </a:p>
                  </a:txBody>
                  <a:tcPr marL="90000" marR="90000" marT="2160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3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Stock of specific assets</a:t>
                      </a:r>
                    </a:p>
                  </a:txBody>
                  <a:tcPr marL="90000" marR="90000" marT="2160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648000">
                <a:tc>
                  <a:txBody>
                    <a:bodyPr/>
                    <a:lstStyle/>
                    <a:p>
                      <a:pPr marL="0" marR="0" lvl="0" indent="0" algn="l" defTabSz="914400" rtl="0" eaLnBrk="1" fontAlgn="base" latinLnBrk="0" hangingPunct="1">
                        <a:lnSpc>
                          <a:spcPts val="3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Knowledge</a:t>
                      </a:r>
                    </a:p>
                  </a:txBody>
                  <a:tcPr marL="90000" marR="90000" marT="1440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ts val="3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Intellectual property</a:t>
                      </a:r>
                    </a:p>
                  </a:txBody>
                  <a:tcPr marL="90000" marR="90000" marT="1440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ts val="3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Intellectual commons</a:t>
                      </a:r>
                    </a:p>
                  </a:txBody>
                  <a:tcPr marL="90000" marR="90000" marT="1440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7"/>
                  </a:ext>
                </a:extLst>
              </a:tr>
              <a:tr h="648000">
                <a:tc>
                  <a:txBody>
                    <a:bodyPr/>
                    <a:lstStyle/>
                    <a:p>
                      <a:pPr marL="0" marR="0" lvl="0" indent="0" algn="l" defTabSz="914400" rtl="0" eaLnBrk="1" fontAlgn="base" latinLnBrk="0" hangingPunct="1">
                        <a:lnSpc>
                          <a:spcPts val="3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“Nature”</a:t>
                      </a:r>
                    </a:p>
                  </a:txBody>
                  <a:tcPr marL="90000" marR="90000" marT="2160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3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Absolute + differential rent</a:t>
                      </a:r>
                    </a:p>
                  </a:txBody>
                  <a:tcPr marL="90000" marR="90000" marT="2160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3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Spaceship earth</a:t>
                      </a:r>
                    </a:p>
                  </a:txBody>
                  <a:tcPr marL="90000" marR="90000" marT="2160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684000">
                <a:tc>
                  <a:txBody>
                    <a:bodyPr/>
                    <a:lstStyle/>
                    <a:p>
                      <a:pPr marL="0" marR="0" lvl="0" indent="0" algn="l" defTabSz="914400" rtl="0" eaLnBrk="1" fontAlgn="base" latinLnBrk="0" hangingPunct="1">
                        <a:lnSpc>
                          <a:spcPts val="3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State</a:t>
                      </a:r>
                    </a:p>
                  </a:txBody>
                  <a:tcPr marL="90000" marR="90000" marT="1440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3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“Ideal collective capitalist”</a:t>
                      </a:r>
                    </a:p>
                  </a:txBody>
                  <a:tcPr marL="90000" marR="90000" marT="1440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3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Factor of social cohesion</a:t>
                      </a:r>
                    </a:p>
                  </a:txBody>
                  <a:tcPr marL="90000" marR="90000" marT="1440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84676122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850900"/>
          </a:xfrm>
        </p:spPr>
        <p:txBody>
          <a:bodyPr>
            <a:normAutofit/>
          </a:bodyPr>
          <a:lstStyle/>
          <a:p>
            <a:pPr algn="ctr" eaLnBrk="1" hangingPunct="1"/>
            <a:r>
              <a:rPr lang="en-GB" sz="4000" b="1" dirty="0"/>
              <a:t>Significance of contradictions</a:t>
            </a:r>
            <a:endParaRPr lang="en-US" sz="4000" b="1" dirty="0"/>
          </a:p>
        </p:txBody>
      </p:sp>
      <p:sp>
        <p:nvSpPr>
          <p:cNvPr id="7171" name="Rectangle 3"/>
          <p:cNvSpPr>
            <a:spLocks noGrp="1" noChangeArrowheads="1"/>
          </p:cNvSpPr>
          <p:nvPr>
            <p:ph type="body" idx="1"/>
          </p:nvPr>
        </p:nvSpPr>
        <p:spPr>
          <a:xfrm>
            <a:off x="323850" y="1341438"/>
            <a:ext cx="8362950" cy="5183906"/>
          </a:xfrm>
        </p:spPr>
        <p:txBody>
          <a:bodyPr/>
          <a:lstStyle/>
          <a:p>
            <a:pPr eaLnBrk="1" hangingPunct="1">
              <a:spcBef>
                <a:spcPts val="600"/>
              </a:spcBef>
            </a:pPr>
            <a:r>
              <a:rPr lang="en-GB" sz="2200" dirty="0"/>
              <a:t>These (and other) contradictions are incompressible but vary in importance in distinct stages and “varieties” of capitalism, posing different sets of régulation and governance problems</a:t>
            </a:r>
          </a:p>
          <a:p>
            <a:pPr eaLnBrk="1" hangingPunct="1">
              <a:spcBef>
                <a:spcPts val="600"/>
              </a:spcBef>
            </a:pPr>
            <a:r>
              <a:rPr lang="en-GB" sz="2200" dirty="0"/>
              <a:t>Contradictions </a:t>
            </a:r>
            <a:r>
              <a:rPr lang="en-GB" sz="1600" dirty="0">
                <a:sym typeface="Wingdings" pitchFamily="2" charset="2"/>
              </a:rPr>
              <a:t> </a:t>
            </a:r>
            <a:r>
              <a:rPr lang="en-GB" sz="2200" dirty="0"/>
              <a:t>dilemmas (does State treat wages, including. social wage, mainly as source of demand – Keynesian welfare; as cost of </a:t>
            </a:r>
            <a:r>
              <a:rPr lang="en-GB" sz="2200" dirty="0">
                <a:cs typeface="Arial" charset="0"/>
              </a:rPr>
              <a:t>[international] production – neoliberal retrenchment; or both, e.g. flexicurity?). Scope here for actor-centred institutional approach</a:t>
            </a:r>
            <a:endParaRPr lang="en-US" sz="2200" dirty="0"/>
          </a:p>
          <a:p>
            <a:pPr eaLnBrk="1" hangingPunct="1">
              <a:spcBef>
                <a:spcPts val="600"/>
              </a:spcBef>
            </a:pPr>
            <a:r>
              <a:rPr lang="en-GB" sz="2200" dirty="0"/>
              <a:t>Handling of these contradictions shapes subsequent crises (e.g., Keynesian welfare national state is weakened as wage </a:t>
            </a:r>
            <a:r>
              <a:rPr lang="en-GB" sz="2200" i="1" dirty="0"/>
              <a:t>qua</a:t>
            </a:r>
            <a:r>
              <a:rPr lang="en-GB" sz="2200" dirty="0"/>
              <a:t> cost, money </a:t>
            </a:r>
            <a:r>
              <a:rPr lang="en-GB" sz="2200" i="1" dirty="0"/>
              <a:t>qua</a:t>
            </a:r>
            <a:r>
              <a:rPr lang="en-GB" sz="2200" dirty="0"/>
              <a:t> currency, become weightier, limiting  crisis-management capacities, damaging social compromise)</a:t>
            </a:r>
          </a:p>
          <a:p>
            <a:pPr eaLnBrk="1" hangingPunct="1">
              <a:spcBef>
                <a:spcPts val="600"/>
              </a:spcBef>
            </a:pPr>
            <a:r>
              <a:rPr lang="en-GB" sz="2200" dirty="0"/>
              <a:t>This does </a:t>
            </a:r>
            <a:r>
              <a:rPr lang="en-GB" sz="2200" i="1" dirty="0"/>
              <a:t>not</a:t>
            </a:r>
            <a:r>
              <a:rPr lang="en-GB" sz="2200" dirty="0"/>
              <a:t> determine subsequent spatio-temporal fix(es), which depend on path-shaping initiatives and new accumulation challenges at different scales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864096"/>
          </a:xfrm>
        </p:spPr>
        <p:txBody>
          <a:bodyPr>
            <a:normAutofit/>
          </a:bodyPr>
          <a:lstStyle/>
          <a:p>
            <a:pPr algn="ctr"/>
            <a:r>
              <a:rPr lang="en-GB" sz="4000" b="1" dirty="0">
                <a:latin typeface="+mn-lt"/>
              </a:rPr>
              <a:t>Abstract potentials, concrete causes</a:t>
            </a:r>
          </a:p>
        </p:txBody>
      </p:sp>
      <p:sp>
        <p:nvSpPr>
          <p:cNvPr id="3" name="Content Placeholder 2"/>
          <p:cNvSpPr>
            <a:spLocks noGrp="1"/>
          </p:cNvSpPr>
          <p:nvPr>
            <p:ph idx="1"/>
          </p:nvPr>
        </p:nvSpPr>
        <p:spPr>
          <a:xfrm>
            <a:off x="457200" y="1412776"/>
            <a:ext cx="8229600" cy="5040560"/>
          </a:xfrm>
        </p:spPr>
        <p:txBody>
          <a:bodyPr>
            <a:normAutofit fontScale="25000" lnSpcReduction="20000"/>
          </a:bodyPr>
          <a:lstStyle/>
          <a:p>
            <a:pPr>
              <a:lnSpc>
                <a:spcPts val="3000"/>
              </a:lnSpc>
              <a:spcBef>
                <a:spcPts val="600"/>
              </a:spcBef>
            </a:pPr>
            <a:r>
              <a:rPr lang="en-GB" sz="10400" dirty="0"/>
              <a:t>Even before studying capitalist production relations, Marx showed a theory of money and credit was an essential foundation for developing a theoretical account of crisis</a:t>
            </a:r>
          </a:p>
          <a:p>
            <a:pPr>
              <a:lnSpc>
                <a:spcPts val="3000"/>
              </a:lnSpc>
              <a:spcBef>
                <a:spcPts val="600"/>
              </a:spcBef>
            </a:pPr>
            <a:r>
              <a:rPr lang="en-GB" sz="10400" dirty="0"/>
              <a:t>Accumulation and crisis dynamics rest on interaction:</a:t>
            </a:r>
          </a:p>
          <a:p>
            <a:pPr lvl="1">
              <a:lnSpc>
                <a:spcPts val="2800"/>
              </a:lnSpc>
              <a:spcBef>
                <a:spcPts val="600"/>
              </a:spcBef>
            </a:pPr>
            <a:r>
              <a:rPr lang="en-GB" sz="10000" i="1" dirty="0"/>
              <a:t>abstract forms of crisis </a:t>
            </a:r>
            <a:r>
              <a:rPr lang="en-GB" sz="10000" dirty="0"/>
              <a:t>(abstract potential of crisis) in </a:t>
            </a:r>
            <a:r>
              <a:rPr lang="en-GB" sz="10000" i="1" dirty="0"/>
              <a:t>commodity circulation </a:t>
            </a:r>
            <a:r>
              <a:rPr lang="en-GB" sz="10000" dirty="0"/>
              <a:t>(esp of capitalist commodities) </a:t>
            </a:r>
          </a:p>
          <a:p>
            <a:pPr lvl="1">
              <a:lnSpc>
                <a:spcPts val="2800"/>
              </a:lnSpc>
              <a:spcBef>
                <a:spcPts val="600"/>
              </a:spcBef>
            </a:pPr>
            <a:r>
              <a:rPr lang="en-GB" sz="10000" dirty="0"/>
              <a:t>and the basic </a:t>
            </a:r>
            <a:r>
              <a:rPr lang="en-GB" sz="10000" i="1" dirty="0"/>
              <a:t>crisis-tendencies</a:t>
            </a:r>
            <a:r>
              <a:rPr lang="en-GB" sz="10000" dirty="0"/>
              <a:t> of capitalist </a:t>
            </a:r>
            <a:r>
              <a:rPr lang="en-GB" sz="10000" i="1" dirty="0"/>
              <a:t>production </a:t>
            </a:r>
            <a:r>
              <a:rPr lang="en-GB" sz="10000" dirty="0"/>
              <a:t>(which may be expressed concretely in various ways)</a:t>
            </a:r>
            <a:endParaRPr lang="en-GB" sz="10000" i="1" dirty="0"/>
          </a:p>
          <a:p>
            <a:pPr>
              <a:lnSpc>
                <a:spcPts val="3000"/>
              </a:lnSpc>
              <a:spcBef>
                <a:spcPts val="600"/>
              </a:spcBef>
            </a:pPr>
            <a:r>
              <a:rPr lang="en-GB" sz="10400" dirty="0"/>
              <a:t>While </a:t>
            </a:r>
            <a:r>
              <a:rPr lang="en-GB" sz="10400" i="1" dirty="0"/>
              <a:t>profit</a:t>
            </a:r>
            <a:r>
              <a:rPr lang="en-GB" sz="10400" dirty="0"/>
              <a:t> fluctuations are critical to monetary crises that are directly rooted in industrial and commercial crisis, some monetary crises have own causes and affect wider economy through contagion and feedback effects</a:t>
            </a:r>
          </a:p>
          <a:p>
            <a:pPr>
              <a:lnSpc>
                <a:spcPts val="3400"/>
              </a:lnSpc>
              <a:spcBef>
                <a:spcPts val="600"/>
              </a:spcBef>
            </a:pPr>
            <a:endParaRPr lang="en-GB" sz="2600" dirty="0"/>
          </a:p>
          <a:p>
            <a:endParaRPr lang="en-GB" sz="2600" dirty="0"/>
          </a:p>
        </p:txBody>
      </p:sp>
    </p:spTree>
    <p:extLst>
      <p:ext uri="{BB962C8B-B14F-4D97-AF65-F5344CB8AC3E}">
        <p14:creationId xmlns:p14="http://schemas.microsoft.com/office/powerpoint/2010/main" val="2644721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1143000"/>
          </a:xfrm>
        </p:spPr>
        <p:txBody>
          <a:bodyPr>
            <a:normAutofit/>
          </a:bodyPr>
          <a:lstStyle/>
          <a:p>
            <a:pPr algn="ctr"/>
            <a:r>
              <a:rPr lang="en-GB" sz="3600" b="1" dirty="0"/>
              <a:t>Accumulation Regimes, Modes of Regulation</a:t>
            </a:r>
          </a:p>
        </p:txBody>
      </p:sp>
      <p:sp>
        <p:nvSpPr>
          <p:cNvPr id="3" name="Content Placeholder 2"/>
          <p:cNvSpPr>
            <a:spLocks noGrp="1"/>
          </p:cNvSpPr>
          <p:nvPr>
            <p:ph idx="1"/>
          </p:nvPr>
        </p:nvSpPr>
        <p:spPr>
          <a:xfrm>
            <a:off x="457200" y="1556792"/>
            <a:ext cx="8229600" cy="4752528"/>
          </a:xfrm>
        </p:spPr>
        <p:txBody>
          <a:bodyPr>
            <a:normAutofit fontScale="92500"/>
          </a:bodyPr>
          <a:lstStyle/>
          <a:p>
            <a:pPr>
              <a:lnSpc>
                <a:spcPts val="2700"/>
              </a:lnSpc>
              <a:spcBef>
                <a:spcPts val="600"/>
              </a:spcBef>
            </a:pPr>
            <a:r>
              <a:rPr lang="en-GB" sz="2600" dirty="0"/>
              <a:t>Petit (1999) suggests one of the RA’s five structural forms will predominate in each period and shape its institutional dynamics:  wage relation dominated Fordism, then came competition (broadly conceived).  This provides a general grid to define broad features of a post Fordist regime.</a:t>
            </a:r>
          </a:p>
          <a:p>
            <a:pPr>
              <a:lnSpc>
                <a:spcPts val="2700"/>
              </a:lnSpc>
              <a:spcBef>
                <a:spcPts val="600"/>
              </a:spcBef>
            </a:pPr>
            <a:r>
              <a:rPr lang="en-GB" sz="2600" dirty="0"/>
              <a:t>There is no sound reason to assume only one structural form will dominate and it is unclear what dominance means; I build on Petit’s insights and combine them with Althusser’s ideas on the materialist dialectic (Althusser 1977). </a:t>
            </a:r>
          </a:p>
          <a:p>
            <a:pPr>
              <a:lnSpc>
                <a:spcPts val="2700"/>
              </a:lnSpc>
              <a:spcBef>
                <a:spcPts val="600"/>
              </a:spcBef>
            </a:pPr>
            <a:r>
              <a:rPr lang="en-GB" sz="2600" dirty="0"/>
              <a:t>I propose that accumulation regimes and their modes of regulation can be distinguished in terms of, </a:t>
            </a:r>
            <a:r>
              <a:rPr lang="en-GB" sz="2600" i="1" dirty="0"/>
              <a:t>inter alia</a:t>
            </a:r>
            <a:r>
              <a:rPr lang="en-GB" sz="2600" dirty="0"/>
              <a:t>, the principal contradictions and their primary and secondary aspects when they are </a:t>
            </a:r>
            <a:r>
              <a:rPr lang="en-GB" sz="2600" i="1" dirty="0"/>
              <a:t>en régulation </a:t>
            </a:r>
            <a:r>
              <a:rPr lang="en-GB" sz="2600" dirty="0"/>
              <a:t>and, later, in crisis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922114"/>
          </a:xfrm>
        </p:spPr>
        <p:txBody>
          <a:bodyPr/>
          <a:lstStyle/>
          <a:p>
            <a:pPr algn="ctr" eaLnBrk="1" hangingPunct="1"/>
            <a:r>
              <a:rPr lang="en-GB" sz="4000" b="1" dirty="0">
                <a:latin typeface="+mn-lt"/>
              </a:rPr>
              <a:t>Regulation-Theoretical Concepts</a:t>
            </a:r>
          </a:p>
        </p:txBody>
      </p:sp>
      <p:sp>
        <p:nvSpPr>
          <p:cNvPr id="4" name="Text Placeholder 3"/>
          <p:cNvSpPr>
            <a:spLocks noGrp="1"/>
          </p:cNvSpPr>
          <p:nvPr>
            <p:ph type="body" idx="1"/>
          </p:nvPr>
        </p:nvSpPr>
        <p:spPr>
          <a:xfrm>
            <a:off x="539552" y="1340768"/>
            <a:ext cx="8147248" cy="2448272"/>
          </a:xfrm>
        </p:spPr>
        <p:txBody>
          <a:bodyPr anchor="t">
            <a:noAutofit/>
          </a:bodyPr>
          <a:lstStyle/>
          <a:p>
            <a:pPr>
              <a:spcBef>
                <a:spcPts val="0"/>
              </a:spcBef>
            </a:pPr>
            <a:r>
              <a:rPr lang="en-US" b="0" dirty="0"/>
              <a:t>Accumulation regime : a complementary pattern of production and consumption that is reproducible over a long period; </a:t>
            </a:r>
          </a:p>
          <a:p>
            <a:r>
              <a:rPr lang="en-US" b="0" dirty="0"/>
              <a:t>Mode of regulation: emergent ensemble of norms, institutions, organizational forms, social networks, and patterns of conduct that can temporarily stabilize an accumulation regime despite conflictual and antagonistic nature of capitalist social relations</a:t>
            </a:r>
          </a:p>
        </p:txBody>
      </p:sp>
      <p:sp>
        <p:nvSpPr>
          <p:cNvPr id="9219" name="Content Placeholder 2"/>
          <p:cNvSpPr>
            <a:spLocks noGrp="1"/>
          </p:cNvSpPr>
          <p:nvPr>
            <p:ph sz="half" idx="2"/>
          </p:nvPr>
        </p:nvSpPr>
        <p:spPr>
          <a:xfrm>
            <a:off x="395536" y="3933056"/>
            <a:ext cx="4032448" cy="2376264"/>
          </a:xfrm>
        </p:spPr>
        <p:txBody>
          <a:bodyPr>
            <a:normAutofit/>
          </a:bodyPr>
          <a:lstStyle/>
          <a:p>
            <a:pPr eaLnBrk="1" hangingPunct="1">
              <a:lnSpc>
                <a:spcPct val="110000"/>
              </a:lnSpc>
              <a:spcBef>
                <a:spcPts val="400"/>
              </a:spcBef>
            </a:pPr>
            <a:r>
              <a:rPr lang="en-US" sz="1600" b="1" dirty="0">
                <a:solidFill>
                  <a:srgbClr val="C00000"/>
                </a:solidFill>
              </a:rPr>
              <a:t>Wage relation: </a:t>
            </a:r>
            <a:r>
              <a:rPr lang="en-US" sz="1600" dirty="0"/>
              <a:t>labour markets, individual and social wages, lifestyles</a:t>
            </a:r>
          </a:p>
          <a:p>
            <a:pPr eaLnBrk="1" hangingPunct="1">
              <a:lnSpc>
                <a:spcPct val="110000"/>
              </a:lnSpc>
              <a:spcBef>
                <a:spcPts val="400"/>
              </a:spcBef>
            </a:pPr>
            <a:r>
              <a:rPr lang="en-US" sz="1600" b="1" dirty="0">
                <a:solidFill>
                  <a:srgbClr val="C00000"/>
                </a:solidFill>
              </a:rPr>
              <a:t>Enterprise form: </a:t>
            </a:r>
            <a:r>
              <a:rPr lang="en-US" sz="1600" dirty="0"/>
              <a:t>internal organization, source of profits, forms of competition, ties among enterprises and/or banks</a:t>
            </a:r>
          </a:p>
          <a:p>
            <a:pPr>
              <a:lnSpc>
                <a:spcPct val="110000"/>
              </a:lnSpc>
              <a:spcBef>
                <a:spcPts val="400"/>
              </a:spcBef>
            </a:pPr>
            <a:r>
              <a:rPr lang="en-GB" sz="1600" b="1" dirty="0">
                <a:solidFill>
                  <a:srgbClr val="C00000"/>
                </a:solidFill>
              </a:rPr>
              <a:t>State:</a:t>
            </a:r>
            <a:r>
              <a:rPr lang="en-GB" sz="1600" dirty="0"/>
              <a:t> </a:t>
            </a:r>
            <a:r>
              <a:rPr lang="en-US" sz="1600" dirty="0"/>
              <a:t>institutionalized compromise between capital and </a:t>
            </a:r>
            <a:r>
              <a:rPr lang="en-US" sz="1600" dirty="0" err="1"/>
              <a:t>labour</a:t>
            </a:r>
            <a:r>
              <a:rPr lang="en-US" sz="1600" dirty="0"/>
              <a:t>, forms of state intervention</a:t>
            </a:r>
            <a:endParaRPr lang="en-US" sz="1500" dirty="0"/>
          </a:p>
          <a:p>
            <a:pPr eaLnBrk="1" hangingPunct="1"/>
            <a:endParaRPr lang="en-GB" sz="1600" dirty="0"/>
          </a:p>
        </p:txBody>
      </p:sp>
      <p:sp>
        <p:nvSpPr>
          <p:cNvPr id="6" name="Content Placeholder 5"/>
          <p:cNvSpPr>
            <a:spLocks noGrp="1"/>
          </p:cNvSpPr>
          <p:nvPr>
            <p:ph sz="quarter" idx="4"/>
          </p:nvPr>
        </p:nvSpPr>
        <p:spPr>
          <a:xfrm>
            <a:off x="4572001" y="3933056"/>
            <a:ext cx="4114800" cy="2376264"/>
          </a:xfrm>
        </p:spPr>
        <p:txBody>
          <a:bodyPr>
            <a:normAutofit fontScale="25000" lnSpcReduction="20000"/>
          </a:bodyPr>
          <a:lstStyle/>
          <a:p>
            <a:pPr>
              <a:lnSpc>
                <a:spcPct val="130000"/>
              </a:lnSpc>
              <a:spcBef>
                <a:spcPts val="400"/>
              </a:spcBef>
            </a:pPr>
            <a:r>
              <a:rPr lang="en-US" sz="6400" b="1" dirty="0">
                <a:solidFill>
                  <a:srgbClr val="C00000"/>
                </a:solidFill>
              </a:rPr>
              <a:t>Money: </a:t>
            </a:r>
            <a:r>
              <a:rPr lang="en-US" sz="6400" dirty="0"/>
              <a:t>form and emission, banking  and credit systems, allocation of capital to production, national currencies and world monies, and monetary regimes</a:t>
            </a:r>
          </a:p>
          <a:p>
            <a:pPr>
              <a:lnSpc>
                <a:spcPct val="130000"/>
              </a:lnSpc>
              <a:spcBef>
                <a:spcPts val="400"/>
              </a:spcBef>
            </a:pPr>
            <a:r>
              <a:rPr lang="en-US" sz="6400" b="1" dirty="0">
                <a:solidFill>
                  <a:srgbClr val="C00000"/>
                </a:solidFill>
              </a:rPr>
              <a:t>International regimes:</a:t>
            </a:r>
            <a:r>
              <a:rPr lang="en-US" sz="6400" b="1" dirty="0"/>
              <a:t> </a:t>
            </a:r>
            <a:r>
              <a:rPr lang="en-US" sz="6400" dirty="0"/>
              <a:t>trade, investment, monetary, and political arrangements that link national economies, nation states, and world system </a:t>
            </a:r>
          </a:p>
          <a:p>
            <a:pPr>
              <a:lnSpc>
                <a:spcPts val="2600"/>
              </a:lnSpc>
              <a:spcBef>
                <a:spcPts val="600"/>
              </a:spcBef>
            </a:pPr>
            <a:endParaRPr lang="en-GB" sz="1500" dirty="0"/>
          </a:p>
          <a:p>
            <a:endParaRPr lang="en-GB" dirty="0"/>
          </a:p>
        </p:txBody>
      </p:sp>
    </p:spTree>
    <p:extLst>
      <p:ext uri="{BB962C8B-B14F-4D97-AF65-F5344CB8AC3E}">
        <p14:creationId xmlns:p14="http://schemas.microsoft.com/office/powerpoint/2010/main" val="2965204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922337"/>
          </a:xfrm>
        </p:spPr>
        <p:txBody>
          <a:bodyPr/>
          <a:lstStyle/>
          <a:p>
            <a:pPr algn="ctr" eaLnBrk="1" hangingPunct="1"/>
            <a:r>
              <a:rPr lang="en-GB" sz="4000" b="1" dirty="0"/>
              <a:t>Outline</a:t>
            </a:r>
            <a:endParaRPr lang="en-US" sz="4000" b="1" dirty="0"/>
          </a:p>
        </p:txBody>
      </p:sp>
      <p:sp>
        <p:nvSpPr>
          <p:cNvPr id="3075" name="Rectangle 3"/>
          <p:cNvSpPr>
            <a:spLocks noGrp="1" noChangeArrowheads="1"/>
          </p:cNvSpPr>
          <p:nvPr>
            <p:ph type="body" idx="1"/>
          </p:nvPr>
        </p:nvSpPr>
        <p:spPr>
          <a:xfrm>
            <a:off x="457200" y="1556792"/>
            <a:ext cx="8229600" cy="4464496"/>
          </a:xfrm>
        </p:spPr>
        <p:txBody>
          <a:bodyPr>
            <a:normAutofit/>
          </a:bodyPr>
          <a:lstStyle/>
          <a:p>
            <a:pPr eaLnBrk="1" hangingPunct="1">
              <a:lnSpc>
                <a:spcPts val="3200"/>
              </a:lnSpc>
              <a:spcBef>
                <a:spcPts val="600"/>
              </a:spcBef>
            </a:pPr>
            <a:r>
              <a:rPr lang="en-GB" sz="2800" dirty="0"/>
              <a:t>Foundational Contradictions of the Capital Relation</a:t>
            </a:r>
          </a:p>
          <a:p>
            <a:pPr eaLnBrk="1" hangingPunct="1">
              <a:lnSpc>
                <a:spcPts val="3200"/>
              </a:lnSpc>
              <a:spcBef>
                <a:spcPts val="600"/>
              </a:spcBef>
            </a:pPr>
            <a:r>
              <a:rPr lang="en-GB" sz="2800" dirty="0"/>
              <a:t>Accumulation regimes, modes of regulation</a:t>
            </a:r>
          </a:p>
          <a:p>
            <a:pPr eaLnBrk="1" hangingPunct="1">
              <a:lnSpc>
                <a:spcPts val="3200"/>
              </a:lnSpc>
              <a:spcBef>
                <a:spcPts val="600"/>
              </a:spcBef>
            </a:pPr>
            <a:r>
              <a:rPr lang="en-GB" sz="2800" dirty="0"/>
              <a:t>Institutional fixes and spatio-temporal fixes</a:t>
            </a:r>
          </a:p>
          <a:p>
            <a:pPr eaLnBrk="1" hangingPunct="1">
              <a:lnSpc>
                <a:spcPts val="3200"/>
              </a:lnSpc>
              <a:spcBef>
                <a:spcPts val="600"/>
              </a:spcBef>
            </a:pPr>
            <a:r>
              <a:rPr lang="en-GB" sz="2800" dirty="0"/>
              <a:t>Atlantic Fordism and its Crisis</a:t>
            </a:r>
          </a:p>
          <a:p>
            <a:pPr eaLnBrk="1" hangingPunct="1">
              <a:lnSpc>
                <a:spcPts val="3200"/>
              </a:lnSpc>
              <a:spcBef>
                <a:spcPts val="600"/>
              </a:spcBef>
            </a:pPr>
            <a:r>
              <a:rPr lang="en-GB" sz="2800" dirty="0"/>
              <a:t>The Knowledge-Based Economy</a:t>
            </a:r>
          </a:p>
          <a:p>
            <a:pPr eaLnBrk="1" hangingPunct="1">
              <a:lnSpc>
                <a:spcPts val="3200"/>
              </a:lnSpc>
              <a:spcBef>
                <a:spcPts val="600"/>
              </a:spcBef>
            </a:pPr>
            <a:r>
              <a:rPr lang="en-GB" sz="2800" dirty="0"/>
              <a:t>Finance-Led Accumulation</a:t>
            </a:r>
          </a:p>
          <a:p>
            <a:pPr>
              <a:lnSpc>
                <a:spcPts val="3200"/>
              </a:lnSpc>
              <a:spcBef>
                <a:spcPts val="600"/>
              </a:spcBef>
            </a:pPr>
            <a:r>
              <a:rPr lang="en-GB" dirty="0"/>
              <a:t>Beyond current crises to ....?</a:t>
            </a:r>
          </a:p>
          <a:p>
            <a:pPr>
              <a:lnSpc>
                <a:spcPts val="3200"/>
              </a:lnSpc>
              <a:spcBef>
                <a:spcPts val="600"/>
              </a:spcBef>
            </a:pPr>
            <a:r>
              <a:rPr lang="en-GB" sz="2800" dirty="0"/>
              <a:t>Self-Criticism by Way of Conclusion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777875"/>
          </a:xfrm>
        </p:spPr>
        <p:txBody>
          <a:bodyPr/>
          <a:lstStyle/>
          <a:p>
            <a:pPr algn="ctr" eaLnBrk="1" hangingPunct="1"/>
            <a:r>
              <a:rPr lang="en-GB" sz="4000" b="1" dirty="0">
                <a:latin typeface="+mn-lt"/>
              </a:rPr>
              <a:t>Elaborating the Concepts</a:t>
            </a:r>
            <a:endParaRPr lang="en-US" sz="4000" b="1" dirty="0">
              <a:latin typeface="+mn-lt"/>
            </a:endParaRPr>
          </a:p>
        </p:txBody>
      </p:sp>
      <p:sp>
        <p:nvSpPr>
          <p:cNvPr id="10243" name="Rectangle 3"/>
          <p:cNvSpPr>
            <a:spLocks noGrp="1" noChangeArrowheads="1"/>
          </p:cNvSpPr>
          <p:nvPr>
            <p:ph type="body" idx="1"/>
          </p:nvPr>
        </p:nvSpPr>
        <p:spPr>
          <a:xfrm>
            <a:off x="395288" y="1268413"/>
            <a:ext cx="8424862" cy="5329237"/>
          </a:xfrm>
        </p:spPr>
        <p:txBody>
          <a:bodyPr/>
          <a:lstStyle/>
          <a:p>
            <a:pPr eaLnBrk="1" hangingPunct="1">
              <a:lnSpc>
                <a:spcPct val="120000"/>
              </a:lnSpc>
            </a:pPr>
            <a:r>
              <a:rPr lang="en-GB" sz="2400" b="1" dirty="0"/>
              <a:t>Basic Structural Forms</a:t>
            </a:r>
          </a:p>
          <a:p>
            <a:pPr lvl="1" eaLnBrk="1" hangingPunct="1">
              <a:lnSpc>
                <a:spcPct val="120000"/>
              </a:lnSpc>
            </a:pPr>
            <a:r>
              <a:rPr lang="en-GB" sz="2000" dirty="0">
                <a:solidFill>
                  <a:srgbClr val="C00000"/>
                </a:solidFill>
              </a:rPr>
              <a:t>constructed-reproduced through semiosis and institutionalization</a:t>
            </a:r>
          </a:p>
          <a:p>
            <a:pPr lvl="1" eaLnBrk="1" hangingPunct="1">
              <a:lnSpc>
                <a:spcPct val="120000"/>
              </a:lnSpc>
            </a:pPr>
            <a:r>
              <a:rPr lang="en-GB" sz="2000" dirty="0">
                <a:solidFill>
                  <a:srgbClr val="C00000"/>
                </a:solidFill>
              </a:rPr>
              <a:t>forms can be analysed as relations of domination</a:t>
            </a:r>
            <a:endParaRPr lang="en-GB" sz="2000" i="1" dirty="0">
              <a:solidFill>
                <a:srgbClr val="C00000"/>
              </a:solidFill>
              <a:cs typeface="Arial" charset="0"/>
            </a:endParaRPr>
          </a:p>
          <a:p>
            <a:pPr lvl="1" eaLnBrk="1" hangingPunct="1">
              <a:lnSpc>
                <a:spcPct val="120000"/>
              </a:lnSpc>
            </a:pPr>
            <a:r>
              <a:rPr lang="en-GB" sz="2000" dirty="0">
                <a:solidFill>
                  <a:srgbClr val="C00000"/>
                </a:solidFill>
              </a:rPr>
              <a:t>forms problematize functions</a:t>
            </a:r>
          </a:p>
          <a:p>
            <a:pPr eaLnBrk="1" hangingPunct="1">
              <a:lnSpc>
                <a:spcPct val="120000"/>
              </a:lnSpc>
            </a:pPr>
            <a:r>
              <a:rPr lang="en-GB" sz="2400" b="1" dirty="0"/>
              <a:t>Institutions</a:t>
            </a:r>
          </a:p>
          <a:p>
            <a:pPr lvl="1" eaLnBrk="1" hangingPunct="1">
              <a:lnSpc>
                <a:spcPct val="120000"/>
              </a:lnSpc>
            </a:pPr>
            <a:r>
              <a:rPr lang="en-GB" sz="2000" dirty="0"/>
              <a:t>ensembles of social practices that are regularly and continuously repeated, that are linked to defined roles and social relations, that are sanctioned and maintained by social norms, and that instantiate basic structural forms, thereby having a key role in social formation</a:t>
            </a:r>
          </a:p>
          <a:p>
            <a:pPr eaLnBrk="1" hangingPunct="1">
              <a:lnSpc>
                <a:spcPct val="120000"/>
              </a:lnSpc>
            </a:pPr>
            <a:r>
              <a:rPr lang="en-GB" sz="2400" b="1" dirty="0"/>
              <a:t>Institutional instantiation</a:t>
            </a:r>
          </a:p>
          <a:p>
            <a:pPr lvl="1" eaLnBrk="1" hangingPunct="1">
              <a:lnSpc>
                <a:spcPct val="120000"/>
              </a:lnSpc>
            </a:pPr>
            <a:r>
              <a:rPr lang="en-GB" sz="2000" dirty="0"/>
              <a:t>specific organizations, routinized practices, etc.</a:t>
            </a:r>
            <a:endParaRPr lang="en-US" sz="2000" dirty="0"/>
          </a:p>
        </p:txBody>
      </p:sp>
    </p:spTree>
    <p:extLst>
      <p:ext uri="{BB962C8B-B14F-4D97-AF65-F5344CB8AC3E}">
        <p14:creationId xmlns:p14="http://schemas.microsoft.com/office/powerpoint/2010/main" val="4261241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pPr algn="ctr"/>
            <a:r>
              <a:rPr lang="en-GB" sz="4000" b="1" dirty="0">
                <a:latin typeface="+mn-lt"/>
              </a:rPr>
              <a:t>Entry Points and Standpoints</a:t>
            </a:r>
          </a:p>
        </p:txBody>
      </p:sp>
      <p:sp>
        <p:nvSpPr>
          <p:cNvPr id="3" name="Content Placeholder 2"/>
          <p:cNvSpPr>
            <a:spLocks noGrp="1"/>
          </p:cNvSpPr>
          <p:nvPr>
            <p:ph idx="1"/>
          </p:nvPr>
        </p:nvSpPr>
        <p:spPr>
          <a:xfrm>
            <a:off x="457200" y="1484784"/>
            <a:ext cx="8229600" cy="4641379"/>
          </a:xfrm>
        </p:spPr>
        <p:txBody>
          <a:bodyPr>
            <a:noAutofit/>
          </a:bodyPr>
          <a:lstStyle/>
          <a:p>
            <a:pPr>
              <a:lnSpc>
                <a:spcPts val="3000"/>
              </a:lnSpc>
              <a:spcBef>
                <a:spcPts val="600"/>
              </a:spcBef>
            </a:pPr>
            <a:r>
              <a:rPr lang="en-GB" sz="2600" dirty="0"/>
              <a:t>Crises cannot be understood in all their complexity in real time (if ever)</a:t>
            </a:r>
          </a:p>
          <a:p>
            <a:pPr>
              <a:lnSpc>
                <a:spcPts val="3000"/>
              </a:lnSpc>
              <a:spcBef>
                <a:spcPts val="600"/>
              </a:spcBef>
            </a:pPr>
            <a:r>
              <a:rPr lang="en-GB" sz="2600" dirty="0"/>
              <a:t>To be able to act, we must reduce complexity: this occurs through different entry points, which are hard to join up, and from different standpoints, often conflicting</a:t>
            </a:r>
          </a:p>
          <a:p>
            <a:pPr>
              <a:lnSpc>
                <a:spcPts val="3000"/>
              </a:lnSpc>
              <a:spcBef>
                <a:spcPts val="600"/>
              </a:spcBef>
            </a:pPr>
            <a:r>
              <a:rPr lang="en-GB" sz="2600" dirty="0"/>
              <a:t>Entry points include:</a:t>
            </a:r>
          </a:p>
          <a:p>
            <a:pPr marL="590400">
              <a:spcBef>
                <a:spcPts val="400"/>
              </a:spcBef>
              <a:buNone/>
            </a:pPr>
            <a:r>
              <a:rPr lang="en-GB" sz="2600" dirty="0"/>
              <a:t>   – </a:t>
            </a:r>
            <a:r>
              <a:rPr lang="en-GB" sz="2000" dirty="0"/>
              <a:t>ecological, technological, financial, productive, legal, fiscal, political, educational, governmental, religious, ethical, …</a:t>
            </a:r>
          </a:p>
          <a:p>
            <a:pPr>
              <a:lnSpc>
                <a:spcPts val="3000"/>
              </a:lnSpc>
              <a:spcBef>
                <a:spcPts val="600"/>
              </a:spcBef>
            </a:pPr>
            <a:r>
              <a:rPr lang="en-GB" sz="2600" dirty="0"/>
              <a:t>Standpoints include:</a:t>
            </a:r>
          </a:p>
          <a:p>
            <a:pPr marL="590400">
              <a:spcBef>
                <a:spcPts val="400"/>
              </a:spcBef>
              <a:buNone/>
            </a:pPr>
            <a:r>
              <a:rPr lang="fr-FR" sz="2600" dirty="0"/>
              <a:t>    – </a:t>
            </a:r>
            <a:r>
              <a:rPr lang="fr-FR" sz="2000" dirty="0"/>
              <a:t>technology vs social relations, capital vs labour, productive </a:t>
            </a:r>
            <a:r>
              <a:rPr lang="en-GB" sz="2000" dirty="0"/>
              <a:t>vs parasitic,   north-south, gender, growth-no-growth, global-local, …</a:t>
            </a:r>
          </a:p>
        </p:txBody>
      </p:sp>
    </p:spTree>
    <p:extLst>
      <p:ext uri="{BB962C8B-B14F-4D97-AF65-F5344CB8AC3E}">
        <p14:creationId xmlns:p14="http://schemas.microsoft.com/office/powerpoint/2010/main" val="22029045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50825" y="274638"/>
            <a:ext cx="8569325" cy="850900"/>
          </a:xfrm>
        </p:spPr>
        <p:txBody>
          <a:bodyPr>
            <a:normAutofit/>
          </a:bodyPr>
          <a:lstStyle/>
          <a:p>
            <a:pPr eaLnBrk="1" hangingPunct="1"/>
            <a:r>
              <a:rPr lang="en-GB" sz="3600" b="1" dirty="0">
                <a:latin typeface="+mn-lt"/>
              </a:rPr>
              <a:t>Historical Institutionalism or Form Analysis?</a:t>
            </a:r>
            <a:endParaRPr lang="en-US" sz="3600" b="1" dirty="0">
              <a:latin typeface="+mn-lt"/>
            </a:endParaRPr>
          </a:p>
        </p:txBody>
      </p:sp>
      <p:sp>
        <p:nvSpPr>
          <p:cNvPr id="11267" name="Rectangle 3"/>
          <p:cNvSpPr>
            <a:spLocks noGrp="1" noChangeArrowheads="1"/>
          </p:cNvSpPr>
          <p:nvPr>
            <p:ph type="body" idx="1"/>
          </p:nvPr>
        </p:nvSpPr>
        <p:spPr>
          <a:xfrm>
            <a:off x="323528" y="1340768"/>
            <a:ext cx="8568952" cy="5112420"/>
          </a:xfrm>
        </p:spPr>
        <p:txBody>
          <a:bodyPr>
            <a:noAutofit/>
          </a:bodyPr>
          <a:lstStyle/>
          <a:p>
            <a:pPr eaLnBrk="1" hangingPunct="1">
              <a:lnSpc>
                <a:spcPts val="3000"/>
              </a:lnSpc>
              <a:spcBef>
                <a:spcPts val="600"/>
              </a:spcBef>
            </a:pPr>
            <a:r>
              <a:rPr lang="en-GB" sz="2600" dirty="0"/>
              <a:t>Historical institutionalism allows distinctions among forms or stages of capitalism and facilitates historical-comparative studies of capitalist societies</a:t>
            </a:r>
          </a:p>
          <a:p>
            <a:pPr eaLnBrk="1" hangingPunct="1">
              <a:lnSpc>
                <a:spcPts val="3000"/>
              </a:lnSpc>
              <a:spcBef>
                <a:spcPts val="600"/>
              </a:spcBef>
            </a:pPr>
            <a:r>
              <a:rPr lang="en-GB" sz="2600" dirty="0"/>
              <a:t>Institutional complementarities and micro-foundations can explain relative stability of specific VoCs (up to a point)</a:t>
            </a:r>
          </a:p>
          <a:p>
            <a:pPr eaLnBrk="1" hangingPunct="1">
              <a:lnSpc>
                <a:spcPts val="3000"/>
              </a:lnSpc>
              <a:spcBef>
                <a:spcPts val="600"/>
              </a:spcBef>
            </a:pPr>
            <a:r>
              <a:rPr lang="en-GB" sz="2600" dirty="0"/>
              <a:t>Institutionalism can’t explain </a:t>
            </a:r>
            <a:r>
              <a:rPr lang="en-GB" sz="2600" i="1" dirty="0"/>
              <a:t>generic</a:t>
            </a:r>
            <a:r>
              <a:rPr lang="en-GB" sz="2600" dirty="0"/>
              <a:t> features of capitalism, ignores roots of crisis in basic contradictions of capital relation </a:t>
            </a:r>
            <a:r>
              <a:rPr lang="en-GB" sz="2000" dirty="0">
                <a:sym typeface="Wingdings" pitchFamily="2" charset="2"/>
              </a:rPr>
              <a:t> </a:t>
            </a:r>
            <a:r>
              <a:rPr lang="en-GB" sz="2600" dirty="0"/>
              <a:t>instability of any institutional, spatio-temporal fix</a:t>
            </a:r>
          </a:p>
          <a:p>
            <a:pPr eaLnBrk="1" hangingPunct="1">
              <a:lnSpc>
                <a:spcPts val="3000"/>
              </a:lnSpc>
              <a:spcBef>
                <a:spcPts val="600"/>
              </a:spcBef>
            </a:pPr>
            <a:r>
              <a:rPr lang="en-GB" sz="2600" dirty="0"/>
              <a:t>Mid-range analyses also ignore generic constraints rooted in  </a:t>
            </a:r>
            <a:r>
              <a:rPr lang="en-GB" sz="2600" i="1" dirty="0"/>
              <a:t>self-organizing dynamic</a:t>
            </a:r>
            <a:r>
              <a:rPr lang="en-GB" sz="2600" dirty="0"/>
              <a:t> and </a:t>
            </a:r>
            <a:r>
              <a:rPr lang="en-GB" sz="2600" i="1" dirty="0"/>
              <a:t>contingent</a:t>
            </a:r>
            <a:r>
              <a:rPr lang="en-GB" sz="2600" dirty="0"/>
              <a:t> </a:t>
            </a:r>
            <a:r>
              <a:rPr lang="en-GB" sz="2600" i="1" dirty="0"/>
              <a:t>dominance</a:t>
            </a:r>
            <a:r>
              <a:rPr lang="en-GB" sz="2600" dirty="0"/>
              <a:t> of profit-oriented, market-mediated principle of societal organization (</a:t>
            </a:r>
            <a:r>
              <a:rPr lang="en-GB" sz="2600" i="1" dirty="0"/>
              <a:t>Vergesellschaftung</a:t>
            </a:r>
            <a:r>
              <a:rPr lang="en-GB" sz="2600"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94122"/>
          </a:xfrm>
        </p:spPr>
        <p:txBody>
          <a:bodyPr>
            <a:normAutofit/>
          </a:bodyPr>
          <a:lstStyle/>
          <a:p>
            <a:pPr algn="ctr"/>
            <a:r>
              <a:rPr lang="en-GB" sz="4000" b="1" dirty="0">
                <a:latin typeface="+mn-lt"/>
              </a:rPr>
              <a:t>Analysing Growth Regimes</a:t>
            </a:r>
          </a:p>
        </p:txBody>
      </p:sp>
      <p:sp>
        <p:nvSpPr>
          <p:cNvPr id="5" name="Content Placeholder 4"/>
          <p:cNvSpPr>
            <a:spLocks noGrp="1"/>
          </p:cNvSpPr>
          <p:nvPr>
            <p:ph idx="1"/>
          </p:nvPr>
        </p:nvSpPr>
        <p:spPr>
          <a:xfrm>
            <a:off x="323528" y="1556792"/>
            <a:ext cx="8352928" cy="4824536"/>
          </a:xfrm>
        </p:spPr>
        <p:txBody>
          <a:bodyPr>
            <a:normAutofit lnSpcReduction="10000"/>
          </a:bodyPr>
          <a:lstStyle/>
          <a:p>
            <a:r>
              <a:rPr lang="en-GB" sz="2600" dirty="0"/>
              <a:t>Regimes have different patterns of economic forms: each form can be a principal or secondary site of institutional and spatio-temporal fixes; primary and secondary aspects change between regime </a:t>
            </a:r>
            <a:r>
              <a:rPr lang="en-GB" sz="2600" i="1" dirty="0"/>
              <a:t>en</a:t>
            </a:r>
            <a:r>
              <a:rPr lang="en-GB" sz="2600" dirty="0"/>
              <a:t> </a:t>
            </a:r>
            <a:r>
              <a:rPr lang="en-GB" sz="2600" i="1" dirty="0"/>
              <a:t>régulation </a:t>
            </a:r>
            <a:r>
              <a:rPr lang="en-GB" sz="2600" dirty="0"/>
              <a:t>and </a:t>
            </a:r>
            <a:r>
              <a:rPr lang="en-GB" sz="2600" i="1" dirty="0"/>
              <a:t>crisis</a:t>
            </a:r>
          </a:p>
          <a:p>
            <a:r>
              <a:rPr lang="en-GB" sz="2600" dirty="0"/>
              <a:t>Atlantic Fordist tables show (a) how Atlantic Fordism </a:t>
            </a:r>
            <a:r>
              <a:rPr lang="en-GB" sz="2600" i="1" dirty="0"/>
              <a:t>en régulation </a:t>
            </a:r>
            <a:r>
              <a:rPr lang="en-GB" sz="2600" dirty="0"/>
              <a:t>was organized; (b) how typical configuration was disorganized as primary and secondary aspects were reversed, creating crisis in Atlantic Fordist growth regime</a:t>
            </a:r>
          </a:p>
          <a:p>
            <a:r>
              <a:rPr lang="en-GB" sz="2600" dirty="0"/>
              <a:t>It does not follow that crisis of Fordism (or other regime) can be resolved by refocusing regulation on previously secondary aspects of contradictions; as Petit notes, new regimes more likely to be linked to primacy of other forms/contradictions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922337"/>
          </a:xfrm>
        </p:spPr>
        <p:txBody>
          <a:bodyPr>
            <a:normAutofit/>
          </a:bodyPr>
          <a:lstStyle/>
          <a:p>
            <a:pPr algn="ctr" eaLnBrk="1" hangingPunct="1"/>
            <a:r>
              <a:rPr lang="en-GB" sz="4000" b="1" dirty="0">
                <a:latin typeface="+mn-lt"/>
              </a:rPr>
              <a:t>Institutional Fixes</a:t>
            </a:r>
          </a:p>
        </p:txBody>
      </p:sp>
      <p:sp>
        <p:nvSpPr>
          <p:cNvPr id="11267" name="Content Placeholder 2"/>
          <p:cNvSpPr>
            <a:spLocks noGrp="1"/>
          </p:cNvSpPr>
          <p:nvPr>
            <p:ph idx="1"/>
          </p:nvPr>
        </p:nvSpPr>
        <p:spPr>
          <a:xfrm>
            <a:off x="457200" y="1412874"/>
            <a:ext cx="8229600" cy="4896445"/>
          </a:xfrm>
        </p:spPr>
        <p:txBody>
          <a:bodyPr/>
          <a:lstStyle/>
          <a:p>
            <a:pPr eaLnBrk="1" hangingPunct="1">
              <a:lnSpc>
                <a:spcPts val="3400"/>
              </a:lnSpc>
              <a:spcBef>
                <a:spcPts val="600"/>
              </a:spcBef>
            </a:pPr>
            <a:r>
              <a:rPr lang="en-GB" sz="2600" dirty="0"/>
              <a:t>Institutional fix: complementary set of institutions that,  via institutional design, imitation, imposition, or chance evolution , offers provisional, partial, and relatively stable solution to co-ordination problems involved in economic, political, or social order (e.g., an accumulation regime)</a:t>
            </a:r>
          </a:p>
          <a:p>
            <a:pPr eaLnBrk="1" hangingPunct="1">
              <a:lnSpc>
                <a:spcPts val="3400"/>
              </a:lnSpc>
              <a:spcBef>
                <a:spcPts val="600"/>
              </a:spcBef>
            </a:pPr>
            <a:r>
              <a:rPr lang="en-GB" sz="2600" dirty="0"/>
              <a:t>Historical institutionalism often proposed as suitable for  analysing genesis of institutional fixes and their effects</a:t>
            </a:r>
          </a:p>
          <a:p>
            <a:pPr eaLnBrk="1" hangingPunct="1">
              <a:lnSpc>
                <a:spcPts val="3400"/>
              </a:lnSpc>
              <a:spcBef>
                <a:spcPts val="600"/>
              </a:spcBef>
            </a:pPr>
            <a:r>
              <a:rPr lang="en-GB" sz="2600" dirty="0"/>
              <a:t>In strategic-relational terms, institutions have specific biases, favouring some actors, alliances, identities, interests, projects, spatio-temporal horizons, etc</a:t>
            </a:r>
          </a:p>
        </p:txBody>
      </p:sp>
    </p:spTree>
    <p:extLst>
      <p:ext uri="{BB962C8B-B14F-4D97-AF65-F5344CB8AC3E}">
        <p14:creationId xmlns:p14="http://schemas.microsoft.com/office/powerpoint/2010/main" val="6077958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777875"/>
          </a:xfrm>
        </p:spPr>
        <p:txBody>
          <a:bodyPr/>
          <a:lstStyle/>
          <a:p>
            <a:pPr algn="ctr" eaLnBrk="1" hangingPunct="1"/>
            <a:r>
              <a:rPr lang="en-GB" sz="4000" b="1" dirty="0">
                <a:latin typeface="+mn-lt"/>
              </a:rPr>
              <a:t>Spatio-Temporal Fixes …</a:t>
            </a:r>
            <a:endParaRPr lang="en-US" sz="4000" b="1" dirty="0">
              <a:latin typeface="+mn-lt"/>
            </a:endParaRPr>
          </a:p>
        </p:txBody>
      </p:sp>
      <p:sp>
        <p:nvSpPr>
          <p:cNvPr id="12291" name="Rectangle 3"/>
          <p:cNvSpPr>
            <a:spLocks noGrp="1" noChangeArrowheads="1"/>
          </p:cNvSpPr>
          <p:nvPr>
            <p:ph type="body" idx="1"/>
          </p:nvPr>
        </p:nvSpPr>
        <p:spPr>
          <a:xfrm>
            <a:off x="250825" y="1412875"/>
            <a:ext cx="8435975" cy="5040313"/>
          </a:xfrm>
        </p:spPr>
        <p:txBody>
          <a:bodyPr/>
          <a:lstStyle/>
          <a:p>
            <a:pPr eaLnBrk="1" hangingPunct="1">
              <a:lnSpc>
                <a:spcPct val="110000"/>
              </a:lnSpc>
              <a:spcBef>
                <a:spcPts val="500"/>
              </a:spcBef>
            </a:pPr>
            <a:r>
              <a:rPr lang="en-GB" sz="2600"/>
              <a:t>… set spatial and temporal boundaries within which the always relative, partial, and provisional structural coherence (and, so, institutional complementarities) of given regime are secured; </a:t>
            </a:r>
          </a:p>
          <a:p>
            <a:pPr eaLnBrk="1" hangingPunct="1">
              <a:lnSpc>
                <a:spcPct val="110000"/>
              </a:lnSpc>
              <a:spcBef>
                <a:spcPts val="500"/>
              </a:spcBef>
            </a:pPr>
            <a:r>
              <a:rPr lang="en-GB" sz="2600"/>
              <a:t>… externalize material and social costs of securing such coherence beyond spatial, temporal, and social boundaries of fix by displacing them elsewhere and/or deferring them. </a:t>
            </a:r>
          </a:p>
          <a:p>
            <a:pPr eaLnBrk="1" hangingPunct="1">
              <a:lnSpc>
                <a:spcPct val="110000"/>
              </a:lnSpc>
              <a:spcBef>
                <a:spcPts val="500"/>
              </a:spcBef>
            </a:pPr>
            <a:r>
              <a:rPr lang="en-GB" sz="2600"/>
              <a:t>Even within these boundaries, we find that some classes, class fractions, social categories, or other social forces located within these spatio-temporal boundaries are marginalized, excluded, or subject to coercion.</a:t>
            </a:r>
            <a:endParaRPr lang="en-US" sz="2600"/>
          </a:p>
        </p:txBody>
      </p:sp>
    </p:spTree>
    <p:extLst>
      <p:ext uri="{BB962C8B-B14F-4D97-AF65-F5344CB8AC3E}">
        <p14:creationId xmlns:p14="http://schemas.microsoft.com/office/powerpoint/2010/main" val="27286568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1080000"/>
          </a:xfrm>
        </p:spPr>
        <p:txBody>
          <a:bodyPr>
            <a:normAutofit/>
          </a:bodyPr>
          <a:lstStyle/>
          <a:p>
            <a:pPr algn="ctr"/>
            <a:r>
              <a:rPr lang="en-GB" sz="4000" b="1" dirty="0">
                <a:latin typeface="+mn-lt"/>
              </a:rPr>
              <a:t>Organizing Spatio-Temporal Fixes</a:t>
            </a:r>
          </a:p>
        </p:txBody>
      </p:sp>
      <p:sp>
        <p:nvSpPr>
          <p:cNvPr id="6" name="Content Placeholder 5"/>
          <p:cNvSpPr>
            <a:spLocks noGrp="1"/>
          </p:cNvSpPr>
          <p:nvPr>
            <p:ph idx="1"/>
          </p:nvPr>
        </p:nvSpPr>
        <p:spPr>
          <a:xfrm>
            <a:off x="457200" y="1600200"/>
            <a:ext cx="8229600" cy="4637112"/>
          </a:xfrm>
        </p:spPr>
        <p:txBody>
          <a:bodyPr>
            <a:noAutofit/>
          </a:bodyPr>
          <a:lstStyle/>
          <a:p>
            <a:pPr lvl="0"/>
            <a:r>
              <a:rPr lang="en-US" sz="2600" i="1" dirty="0"/>
              <a:t>Hierarchization</a:t>
            </a:r>
            <a:r>
              <a:rPr lang="en-US" sz="2600" dirty="0"/>
              <a:t>: some contradictions “more important”</a:t>
            </a:r>
            <a:endParaRPr lang="en-GB" sz="2600" dirty="0"/>
          </a:p>
          <a:p>
            <a:pPr lvl="0"/>
            <a:r>
              <a:rPr lang="en-US" sz="2600" i="1" dirty="0"/>
              <a:t>Prioritization: </a:t>
            </a:r>
            <a:r>
              <a:rPr lang="en-US" sz="2600" dirty="0"/>
              <a:t>priority to one aspect of a contradiction or dilemma over the other aspect</a:t>
            </a:r>
            <a:endParaRPr lang="en-GB" sz="2600" dirty="0"/>
          </a:p>
          <a:p>
            <a:pPr lvl="0"/>
            <a:r>
              <a:rPr lang="en-US" sz="2600" i="1" dirty="0"/>
              <a:t>Spatialization</a:t>
            </a:r>
            <a:r>
              <a:rPr lang="en-US" sz="2600" dirty="0"/>
              <a:t>: rely on different scales and sites of action to address one contradiction or aspect and/or displace problems linked to neglected aspect to marginal or liminal territories, spaces, places, scales</a:t>
            </a:r>
          </a:p>
          <a:p>
            <a:pPr lvl="0"/>
            <a:r>
              <a:rPr lang="en-US" sz="2600" i="1" dirty="0"/>
              <a:t>Temporalization: </a:t>
            </a:r>
            <a:r>
              <a:rPr lang="en-US" sz="2600" dirty="0"/>
              <a:t>alternate between treatment of different aspects or focus one-sidedly on a subset of contradictions, dilemmas, or aspects until it becomes urgent to address what had hitherto been neglected</a:t>
            </a:r>
            <a:endParaRPr lang="en-GB" sz="2600" dirty="0"/>
          </a:p>
          <a:p>
            <a:endParaRPr lang="en-GB" sz="2600" dirty="0"/>
          </a:p>
        </p:txBody>
      </p:sp>
    </p:spTree>
    <p:extLst>
      <p:ext uri="{BB962C8B-B14F-4D97-AF65-F5344CB8AC3E}">
        <p14:creationId xmlns:p14="http://schemas.microsoft.com/office/powerpoint/2010/main" val="591534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030" name="Group 70"/>
          <p:cNvGraphicFramePr>
            <a:graphicFrameLocks noGrp="1"/>
          </p:cNvGraphicFramePr>
          <p:nvPr/>
        </p:nvGraphicFramePr>
        <p:xfrm>
          <a:off x="0" y="31752"/>
          <a:ext cx="9144001" cy="6840000"/>
        </p:xfrm>
        <a:graphic>
          <a:graphicData uri="http://schemas.openxmlformats.org/drawingml/2006/table">
            <a:tbl>
              <a:tblPr/>
              <a:tblGrid>
                <a:gridCol w="1615919">
                  <a:extLst>
                    <a:ext uri="{9D8B030D-6E8A-4147-A177-3AD203B41FA5}">
                      <a16:colId xmlns:a16="http://schemas.microsoft.com/office/drawing/2014/main" val="20000"/>
                    </a:ext>
                  </a:extLst>
                </a:gridCol>
                <a:gridCol w="1819777">
                  <a:extLst>
                    <a:ext uri="{9D8B030D-6E8A-4147-A177-3AD203B41FA5}">
                      <a16:colId xmlns:a16="http://schemas.microsoft.com/office/drawing/2014/main" val="20001"/>
                    </a:ext>
                  </a:extLst>
                </a:gridCol>
                <a:gridCol w="1970166">
                  <a:extLst>
                    <a:ext uri="{9D8B030D-6E8A-4147-A177-3AD203B41FA5}">
                      <a16:colId xmlns:a16="http://schemas.microsoft.com/office/drawing/2014/main" val="20002"/>
                    </a:ext>
                  </a:extLst>
                </a:gridCol>
                <a:gridCol w="1652666">
                  <a:extLst>
                    <a:ext uri="{9D8B030D-6E8A-4147-A177-3AD203B41FA5}">
                      <a16:colId xmlns:a16="http://schemas.microsoft.com/office/drawing/2014/main" val="20003"/>
                    </a:ext>
                  </a:extLst>
                </a:gridCol>
                <a:gridCol w="2085473">
                  <a:extLst>
                    <a:ext uri="{9D8B030D-6E8A-4147-A177-3AD203B41FA5}">
                      <a16:colId xmlns:a16="http://schemas.microsoft.com/office/drawing/2014/main" val="20004"/>
                    </a:ext>
                  </a:extLst>
                </a:gridCol>
              </a:tblGrid>
              <a:tr h="7700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ndParaRPr>
                    </a:p>
                  </a:txBody>
                  <a:tcPr marL="68400" marR="68400" marT="34200" marB="342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mn-lt"/>
                        </a:rPr>
                        <a:t>TERRITORY</a:t>
                      </a:r>
                    </a:p>
                  </a:txBody>
                  <a:tcPr marL="68400" marR="68400" marT="34200" marB="34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mn-lt"/>
                        </a:rPr>
                        <a:t>PLACE</a:t>
                      </a:r>
                    </a:p>
                  </a:txBody>
                  <a:tcPr marL="68400" marR="68400" marT="34200" marB="34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mn-lt"/>
                        </a:rPr>
                        <a:t>SCALE</a:t>
                      </a:r>
                    </a:p>
                  </a:txBody>
                  <a:tcPr marL="68400" marR="68400" marT="34200" marB="34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mn-lt"/>
                        </a:rPr>
                        <a:t>NETWORKS</a:t>
                      </a:r>
                    </a:p>
                  </a:txBody>
                  <a:tcPr marL="68400" marR="68400" marT="34200" marB="342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val="10000"/>
                  </a:ext>
                </a:extLst>
              </a:tr>
              <a:tr h="1284371">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TERRITORY</a:t>
                      </a:r>
                    </a:p>
                  </a:txBody>
                  <a:tcPr marL="68400" marR="68400" marT="34200" marB="342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0" eaLnBrk="1" fontAlgn="base" latinLnBrk="0" hangingPunct="1">
                        <a:lnSpc>
                          <a:spcPct val="20000"/>
                        </a:lnSpc>
                        <a:spcBef>
                          <a:spcPct val="20000"/>
                        </a:spcBef>
                        <a:spcAft>
                          <a:spcPct val="0"/>
                        </a:spcAft>
                        <a:buClrTx/>
                        <a:buSzTx/>
                        <a:buFontTx/>
                        <a:buNone/>
                        <a:tabLst/>
                      </a:pPr>
                      <a:endParaRPr kumimoji="0" lang="en-GB" sz="1800" b="0" i="0" u="none" strike="noStrike" cap="none" normalizeH="0" baseline="0" dirty="0">
                        <a:ln>
                          <a:noFill/>
                        </a:ln>
                        <a:solidFill>
                          <a:schemeClr val="tx1"/>
                        </a:solidFill>
                        <a:effectLst/>
                        <a:latin typeface="+mn-lt"/>
                      </a:endParaRPr>
                    </a:p>
                    <a:p>
                      <a:pPr marL="0" marR="0" lvl="0" indent="0" algn="ctr" defTabSz="914400" rtl="0" eaLnBrk="1" fontAlgn="base" latinLnBrk="0" hangingPunct="1">
                        <a:lnSpc>
                          <a:spcPct val="100000"/>
                        </a:lnSpc>
                        <a:spcBef>
                          <a:spcPts val="400"/>
                        </a:spcBef>
                        <a:spcAft>
                          <a:spcPct val="0"/>
                        </a:spcAft>
                        <a:buClrTx/>
                        <a:buSzTx/>
                        <a:buFontTx/>
                        <a:buNone/>
                        <a:tabLst/>
                      </a:pPr>
                      <a:r>
                        <a:rPr kumimoji="0" lang="en-GB" sz="1800" b="0" i="0" u="none" strike="noStrike" cap="none" normalizeH="0" baseline="0" dirty="0">
                          <a:ln>
                            <a:noFill/>
                          </a:ln>
                          <a:solidFill>
                            <a:schemeClr val="tx1"/>
                          </a:solidFill>
                          <a:effectLst/>
                          <a:latin typeface="+mn-lt"/>
                        </a:rPr>
                        <a:t>Actually existing frontiers, borders, boundaries</a:t>
                      </a:r>
                      <a:endParaRPr kumimoji="0" lang="en-US" sz="1800" b="0" i="0" u="none" strike="noStrike" cap="none" normalizeH="0" baseline="0" dirty="0">
                        <a:ln>
                          <a:noFill/>
                        </a:ln>
                        <a:solidFill>
                          <a:schemeClr val="tx1"/>
                        </a:solidFill>
                        <a:effectLst/>
                        <a:latin typeface="+mn-lt"/>
                      </a:endParaRPr>
                    </a:p>
                  </a:txBody>
                  <a:tcPr marL="68400" marR="68400" marT="34200" marB="34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en-GB" sz="1800" b="0" i="0" u="none" strike="noStrike" cap="none" normalizeH="0" baseline="0" dirty="0">
                          <a:ln>
                            <a:noFill/>
                          </a:ln>
                          <a:solidFill>
                            <a:schemeClr val="tx1"/>
                          </a:solidFill>
                          <a:effectLst/>
                          <a:latin typeface="+mn-lt"/>
                        </a:rPr>
                        <a:t>Integrating places into a territory, managing uneven development</a:t>
                      </a:r>
                      <a:endParaRPr kumimoji="0" lang="en-US" sz="1800" b="0" i="0" u="none" strike="noStrike" cap="none" normalizeH="0" baseline="0" dirty="0">
                        <a:ln>
                          <a:noFill/>
                        </a:ln>
                        <a:solidFill>
                          <a:schemeClr val="tx1"/>
                        </a:solidFill>
                        <a:effectLst/>
                        <a:latin typeface="+mn-lt"/>
                      </a:endParaRPr>
                    </a:p>
                  </a:txBody>
                  <a:tcPr marL="68400" marR="68400" marT="34200" marB="34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977"/>
                    </a:solidFill>
                  </a:tcPr>
                </a:tc>
                <a:tc>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en-GB" sz="1800" b="0" i="0" u="none" strike="noStrike" cap="none" normalizeH="0" baseline="0" dirty="0">
                          <a:ln>
                            <a:noFill/>
                          </a:ln>
                          <a:solidFill>
                            <a:schemeClr val="tx1"/>
                          </a:solidFill>
                          <a:effectLst/>
                          <a:latin typeface="+mn-lt"/>
                        </a:rPr>
                        <a:t>Multi-level government</a:t>
                      </a:r>
                      <a:endParaRPr kumimoji="0" lang="en-US" sz="1800" b="0" i="0" u="none" strike="noStrike" cap="none" normalizeH="0" baseline="0" dirty="0">
                        <a:ln>
                          <a:noFill/>
                        </a:ln>
                        <a:solidFill>
                          <a:schemeClr val="tx1"/>
                        </a:solidFill>
                        <a:effectLst/>
                        <a:latin typeface="+mn-lt"/>
                      </a:endParaRPr>
                    </a:p>
                  </a:txBody>
                  <a:tcPr marL="68400" marR="68400" marT="34200" marB="34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977"/>
                    </a:solidFill>
                  </a:tcPr>
                </a:tc>
                <a:tc>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en-GB" sz="1800" b="0" i="0" u="none" strike="noStrike" cap="none" normalizeH="0" baseline="0" dirty="0">
                          <a:ln>
                            <a:noFill/>
                          </a:ln>
                          <a:solidFill>
                            <a:schemeClr val="tx1"/>
                          </a:solidFill>
                          <a:effectLst/>
                          <a:latin typeface="+mn-lt"/>
                        </a:rPr>
                        <a:t>Inter-state system, state alliances, multi-area government</a:t>
                      </a:r>
                      <a:endParaRPr kumimoji="0" lang="en-US" sz="1800" b="0" i="0" u="none" strike="noStrike" cap="none" normalizeH="0" baseline="0" dirty="0">
                        <a:ln>
                          <a:noFill/>
                        </a:ln>
                        <a:solidFill>
                          <a:schemeClr val="tx1"/>
                        </a:solidFill>
                        <a:effectLst/>
                        <a:latin typeface="+mn-lt"/>
                      </a:endParaRPr>
                    </a:p>
                  </a:txBody>
                  <a:tcPr marL="68400" marR="68400" marT="34200" marB="342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977"/>
                    </a:solidFill>
                  </a:tcPr>
                </a:tc>
                <a:extLst>
                  <a:ext uri="{0D108BD9-81ED-4DB2-BD59-A6C34878D82A}">
                    <a16:rowId xmlns:a16="http://schemas.microsoft.com/office/drawing/2014/main" val="10001"/>
                  </a:ext>
                </a:extLst>
              </a:tr>
              <a:tr h="1450206">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PLACE</a:t>
                      </a:r>
                    </a:p>
                  </a:txBody>
                  <a:tcPr marL="68400" marR="68400" marT="34200" marB="342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en-GB" sz="1800" b="0" i="0" u="none" strike="noStrike" cap="none" normalizeH="0" baseline="0" dirty="0">
                          <a:ln>
                            <a:noFill/>
                          </a:ln>
                          <a:solidFill>
                            <a:schemeClr val="tx1"/>
                          </a:solidFill>
                          <a:effectLst/>
                          <a:latin typeface="+mn-lt"/>
                        </a:rPr>
                        <a:t>Core-Periphery relations, borderlands, empires</a:t>
                      </a:r>
                      <a:endParaRPr kumimoji="0" lang="en-US" sz="1800" b="0" i="0" u="none" strike="noStrike" cap="none" normalizeH="0" baseline="0" dirty="0">
                        <a:ln>
                          <a:noFill/>
                        </a:ln>
                        <a:solidFill>
                          <a:schemeClr val="tx1"/>
                        </a:solidFill>
                        <a:effectLst/>
                        <a:latin typeface="+mn-lt"/>
                      </a:endParaRPr>
                    </a:p>
                  </a:txBody>
                  <a:tcPr marL="68400" marR="68400" marT="34200" marB="34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977"/>
                    </a:solidFill>
                  </a:tcPr>
                </a:tc>
                <a:tc>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en-GB" sz="1800" b="0" i="0" u="none" strike="noStrike" cap="none" normalizeH="0" baseline="0" dirty="0">
                          <a:ln>
                            <a:noFill/>
                          </a:ln>
                          <a:solidFill>
                            <a:schemeClr val="tx1"/>
                          </a:solidFill>
                          <a:effectLst/>
                          <a:latin typeface="+mn-lt"/>
                        </a:rPr>
                        <a:t>Locales, milieux, cities, sites, regions, localities, globalities</a:t>
                      </a:r>
                      <a:endParaRPr kumimoji="0" lang="en-US" sz="1800" b="0" i="0" u="none" strike="noStrike" cap="none" normalizeH="0" baseline="0" dirty="0">
                        <a:ln>
                          <a:noFill/>
                        </a:ln>
                        <a:solidFill>
                          <a:schemeClr val="tx1"/>
                        </a:solidFill>
                        <a:effectLst/>
                        <a:latin typeface="+mn-lt"/>
                      </a:endParaRPr>
                    </a:p>
                  </a:txBody>
                  <a:tcPr marL="68400" marR="68400" marT="34200" marB="34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GB" sz="1800" b="0" i="0" u="none" strike="noStrike" cap="none" normalizeH="0" baseline="0" dirty="0">
                          <a:ln>
                            <a:noFill/>
                          </a:ln>
                          <a:solidFill>
                            <a:schemeClr val="tx1"/>
                          </a:solidFill>
                          <a:effectLst/>
                          <a:latin typeface="+mn-lt"/>
                        </a:rPr>
                        <a:t>Glocalization, glurbanization</a:t>
                      </a:r>
                    </a:p>
                  </a:txBody>
                  <a:tcPr marL="68400" marR="68400" marT="34200" marB="34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en-GB" sz="1800" b="0" i="0" u="none" strike="noStrike" cap="none" normalizeH="0" baseline="0" dirty="0">
                          <a:ln>
                            <a:noFill/>
                          </a:ln>
                          <a:solidFill>
                            <a:schemeClr val="tx1"/>
                          </a:solidFill>
                          <a:effectLst/>
                          <a:latin typeface="+mn-lt"/>
                        </a:rPr>
                        <a:t>Local/urban governance, partnerships</a:t>
                      </a:r>
                      <a:r>
                        <a:rPr kumimoji="0" lang="en-US" sz="1800" b="0" i="0" u="none" strike="noStrike" cap="none" normalizeH="0" baseline="0" dirty="0">
                          <a:ln>
                            <a:noFill/>
                          </a:ln>
                          <a:solidFill>
                            <a:schemeClr val="tx1"/>
                          </a:solidFill>
                          <a:effectLst/>
                          <a:latin typeface="+mn-lt"/>
                        </a:rPr>
                        <a:t> </a:t>
                      </a:r>
                    </a:p>
                  </a:txBody>
                  <a:tcPr marL="68400" marR="68400" marT="34200" marB="342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667693">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SCALE</a:t>
                      </a:r>
                    </a:p>
                  </a:txBody>
                  <a:tcPr marL="68400" marR="68400" marT="34200" marB="342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en-GB" sz="1800" b="0" i="0" u="none" strike="noStrike" cap="none" normalizeH="0" baseline="0" dirty="0">
                          <a:ln>
                            <a:noFill/>
                          </a:ln>
                          <a:solidFill>
                            <a:schemeClr val="tx1"/>
                          </a:solidFill>
                          <a:effectLst/>
                          <a:latin typeface="+mn-lt"/>
                        </a:rPr>
                        <a:t>Scalar division of political power (unitary state, federal state, &amp;c)</a:t>
                      </a:r>
                      <a:endParaRPr kumimoji="0" lang="en-US" sz="1800" b="0" i="0" u="none" strike="noStrike" cap="none" normalizeH="0" baseline="0" dirty="0">
                        <a:ln>
                          <a:noFill/>
                        </a:ln>
                        <a:solidFill>
                          <a:schemeClr val="tx1"/>
                        </a:solidFill>
                        <a:effectLst/>
                        <a:latin typeface="+mn-lt"/>
                      </a:endParaRPr>
                    </a:p>
                  </a:txBody>
                  <a:tcPr marL="68400" marR="68400" marT="34200" marB="34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977"/>
                    </a:solidFill>
                  </a:tcPr>
                </a:tc>
                <a:tc>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en-GB" sz="1800" b="0" i="0" u="none" strike="noStrike" cap="none" normalizeH="0" baseline="0" dirty="0">
                          <a:ln>
                            <a:noFill/>
                          </a:ln>
                          <a:solidFill>
                            <a:schemeClr val="tx1"/>
                          </a:solidFill>
                          <a:effectLst/>
                          <a:latin typeface="+mn-lt"/>
                        </a:rPr>
                        <a:t>Local        global</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GB" sz="1800" b="0" i="0" u="none" strike="noStrike" cap="none" normalizeH="0" baseline="0" dirty="0">
                          <a:ln>
                            <a:noFill/>
                          </a:ln>
                          <a:solidFill>
                            <a:schemeClr val="tx1"/>
                          </a:solidFill>
                          <a:effectLst/>
                          <a:latin typeface="+mn-lt"/>
                        </a:rPr>
                        <a:t> areal (spatial) division of labour</a:t>
                      </a:r>
                      <a:endParaRPr kumimoji="0" lang="en-US" sz="1800" b="0" i="0" u="none" strike="noStrike" cap="none" normalizeH="0" baseline="0" dirty="0">
                        <a:ln>
                          <a:noFill/>
                        </a:ln>
                        <a:solidFill>
                          <a:schemeClr val="tx1"/>
                        </a:solidFill>
                        <a:effectLst/>
                        <a:latin typeface="+mn-lt"/>
                      </a:endParaRPr>
                    </a:p>
                  </a:txBody>
                  <a:tcPr marL="68400" marR="68400" marT="34200" marB="34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GB" sz="1800" b="0" i="0" u="none" strike="noStrike" cap="none" normalizeH="0" baseline="0" dirty="0">
                          <a:ln>
                            <a:noFill/>
                          </a:ln>
                          <a:solidFill>
                            <a:schemeClr val="tx1"/>
                          </a:solidFill>
                          <a:effectLst/>
                          <a:latin typeface="+mn-lt"/>
                        </a:rPr>
                        <a:t>Nested or</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GB" sz="1800" b="0" i="0" u="none" strike="noStrike" cap="none" normalizeH="0" baseline="0" dirty="0">
                          <a:ln>
                            <a:noFill/>
                          </a:ln>
                          <a:solidFill>
                            <a:schemeClr val="tx1"/>
                          </a:solidFill>
                          <a:effectLst/>
                          <a:latin typeface="+mn-lt"/>
                        </a:rPr>
                        <a:t>tangled scalar hierarchies </a:t>
                      </a:r>
                      <a:endParaRPr kumimoji="0" lang="en-US" sz="1800" b="0" i="0" u="none" strike="noStrike" cap="none" normalizeH="0" baseline="0" dirty="0">
                        <a:ln>
                          <a:noFill/>
                        </a:ln>
                        <a:solidFill>
                          <a:schemeClr val="tx1"/>
                        </a:solidFill>
                        <a:effectLst/>
                        <a:latin typeface="+mn-lt"/>
                      </a:endParaRPr>
                    </a:p>
                  </a:txBody>
                  <a:tcPr marL="68400" marR="68400" marT="34200" marB="34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en-GB" sz="1800" b="0" i="0" u="none" strike="noStrike" cap="none" normalizeH="0" baseline="0" dirty="0">
                          <a:ln>
                            <a:noFill/>
                          </a:ln>
                          <a:solidFill>
                            <a:schemeClr val="tx1"/>
                          </a:solidFill>
                          <a:effectLst/>
                          <a:latin typeface="+mn-lt"/>
                        </a:rPr>
                        <a:t>Transversal parallel power networks, non-governmental international regimes</a:t>
                      </a:r>
                      <a:endParaRPr kumimoji="0" lang="en-US" sz="1800" b="0" i="0" u="none" strike="noStrike" cap="none" normalizeH="0" baseline="0" dirty="0">
                        <a:ln>
                          <a:noFill/>
                        </a:ln>
                        <a:solidFill>
                          <a:schemeClr val="tx1"/>
                        </a:solidFill>
                        <a:effectLst/>
                        <a:latin typeface="+mn-lt"/>
                      </a:endParaRPr>
                    </a:p>
                  </a:txBody>
                  <a:tcPr marL="68400" marR="68400" marT="34200" marB="342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FCA2"/>
                    </a:solidFill>
                  </a:tcPr>
                </a:tc>
                <a:extLst>
                  <a:ext uri="{0D108BD9-81ED-4DB2-BD59-A6C34878D82A}">
                    <a16:rowId xmlns:a16="http://schemas.microsoft.com/office/drawing/2014/main" val="10003"/>
                  </a:ext>
                </a:extLst>
              </a:tr>
              <a:tr h="1667693">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NETWORKS</a:t>
                      </a:r>
                    </a:p>
                  </a:txBody>
                  <a:tcPr marL="68400" marR="68400" marT="34200" marB="342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en-GB" sz="1800" b="0" i="0" u="none" strike="noStrike" cap="none" normalizeH="0" baseline="0" dirty="0">
                          <a:ln>
                            <a:noFill/>
                          </a:ln>
                          <a:solidFill>
                            <a:schemeClr val="tx1"/>
                          </a:solidFill>
                          <a:effectLst/>
                          <a:latin typeface="+mn-lt"/>
                        </a:rPr>
                        <a:t>Cross-border region, virtual regions (BRICS,  Four Motors, </a:t>
                      </a:r>
                      <a:r>
                        <a:rPr kumimoji="0" lang="en-GB" sz="1800" b="0" i="0" u="none" strike="noStrike" cap="none" normalizeH="0" baseline="0" dirty="0" err="1">
                          <a:ln>
                            <a:noFill/>
                          </a:ln>
                          <a:solidFill>
                            <a:schemeClr val="tx1"/>
                          </a:solidFill>
                          <a:effectLst/>
                          <a:latin typeface="+mn-lt"/>
                        </a:rPr>
                        <a:t>etc</a:t>
                      </a:r>
                      <a:r>
                        <a:rPr kumimoji="0" lang="en-GB" sz="1800" b="0" i="0" u="none" strike="noStrike" cap="none" normalizeH="0" baseline="0" dirty="0">
                          <a:ln>
                            <a:noFill/>
                          </a:ln>
                          <a:solidFill>
                            <a:schemeClr val="tx1"/>
                          </a:solidFill>
                          <a:effectLst/>
                          <a:latin typeface="+mn-lt"/>
                        </a:rPr>
                        <a:t>)  </a:t>
                      </a:r>
                      <a:endParaRPr kumimoji="0" lang="en-US" sz="1800" b="0" i="0" u="none" strike="noStrike" cap="none" normalizeH="0" baseline="0" dirty="0">
                        <a:ln>
                          <a:noFill/>
                        </a:ln>
                        <a:solidFill>
                          <a:schemeClr val="tx1"/>
                        </a:solidFill>
                        <a:effectLst/>
                        <a:latin typeface="+mn-lt"/>
                      </a:endParaRPr>
                    </a:p>
                  </a:txBody>
                  <a:tcPr marL="68400" marR="68400" marT="34200" marB="34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DF977"/>
                    </a:solidFill>
                  </a:tcPr>
                </a:tc>
                <a:tc>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en-GB" sz="1800" b="0" i="0" u="none" strike="noStrike" cap="none" normalizeH="0" baseline="0" dirty="0">
                          <a:ln>
                            <a:noFill/>
                          </a:ln>
                          <a:solidFill>
                            <a:schemeClr val="tx1"/>
                          </a:solidFill>
                          <a:effectLst/>
                          <a:latin typeface="+mn-lt"/>
                        </a:rPr>
                        <a:t>Global city networks, poly-nucleated cities, intermeshed sites </a:t>
                      </a:r>
                      <a:endParaRPr kumimoji="0" lang="en-US" sz="1800" b="0" i="0" u="none" strike="noStrike" cap="none" normalizeH="0" baseline="0" dirty="0">
                        <a:ln>
                          <a:noFill/>
                        </a:ln>
                        <a:solidFill>
                          <a:schemeClr val="tx1"/>
                        </a:solidFill>
                        <a:effectLst/>
                        <a:latin typeface="+mn-lt"/>
                      </a:endParaRPr>
                    </a:p>
                  </a:txBody>
                  <a:tcPr marL="68400" marR="68400" marT="34200" marB="34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400"/>
                        </a:spcBef>
                        <a:spcAft>
                          <a:spcPct val="0"/>
                        </a:spcAft>
                        <a:buClrTx/>
                        <a:buSzTx/>
                        <a:buFontTx/>
                        <a:buNone/>
                        <a:tabLst/>
                        <a:defRPr/>
                      </a:pPr>
                      <a:r>
                        <a:rPr kumimoji="0" lang="en-GB" sz="1800" b="0" i="0" u="none" strike="noStrike" cap="none" normalizeH="0" baseline="0" dirty="0">
                          <a:ln>
                            <a:noFill/>
                          </a:ln>
                          <a:solidFill>
                            <a:schemeClr val="tx1"/>
                          </a:solidFill>
                          <a:effectLst/>
                          <a:latin typeface="+mn-lt"/>
                        </a:rPr>
                        <a:t>Networks of differently scaled places </a:t>
                      </a:r>
                      <a:endParaRPr kumimoji="0" lang="en-US" sz="1800" b="0" i="0" u="none" strike="noStrike" cap="none" normalizeH="0" baseline="0" dirty="0">
                        <a:ln>
                          <a:noFill/>
                        </a:ln>
                        <a:solidFill>
                          <a:schemeClr val="tx1"/>
                        </a:solidFill>
                        <a:effectLst/>
                        <a:latin typeface="+mn-lt"/>
                      </a:endParaRPr>
                    </a:p>
                  </a:txBody>
                  <a:tcPr marL="68400" marR="68400" marT="34200" marB="34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5FCA2"/>
                    </a:solidFill>
                  </a:tcPr>
                </a:tc>
                <a:tc>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en-GB" sz="1800" b="0" i="0" u="none" strike="noStrike" cap="none" normalizeH="0" baseline="0" dirty="0">
                          <a:ln>
                            <a:noFill/>
                          </a:ln>
                          <a:solidFill>
                            <a:schemeClr val="tx1"/>
                          </a:solidFill>
                          <a:effectLst/>
                          <a:latin typeface="+mn-lt"/>
                        </a:rPr>
                        <a:t>Networks of networks, </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GB" sz="1800" b="0" i="0" u="none" strike="noStrike" cap="none" normalizeH="0" baseline="0" dirty="0">
                          <a:ln>
                            <a:noFill/>
                          </a:ln>
                          <a:solidFill>
                            <a:schemeClr val="tx1"/>
                          </a:solidFill>
                          <a:effectLst/>
                          <a:latin typeface="+mn-lt"/>
                        </a:rPr>
                        <a:t>space of flows</a:t>
                      </a:r>
                      <a:endParaRPr kumimoji="0" lang="en-US" sz="1800" b="0" i="0" u="none" strike="noStrike" cap="none" normalizeH="0" baseline="0" dirty="0">
                        <a:ln>
                          <a:noFill/>
                        </a:ln>
                        <a:solidFill>
                          <a:schemeClr val="tx1"/>
                        </a:solidFill>
                        <a:effectLst/>
                        <a:latin typeface="+mn-lt"/>
                      </a:endParaRPr>
                    </a:p>
                  </a:txBody>
                  <a:tcPr marL="68400" marR="68400" marT="34200" marB="342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4"/>
                  </a:ext>
                </a:extLst>
              </a:tr>
            </a:tbl>
          </a:graphicData>
        </a:graphic>
      </p:graphicFrame>
      <p:cxnSp>
        <p:nvCxnSpPr>
          <p:cNvPr id="3" name="Straight Arrow Connector 2"/>
          <p:cNvCxnSpPr/>
          <p:nvPr/>
        </p:nvCxnSpPr>
        <p:spPr>
          <a:xfrm>
            <a:off x="4283968" y="4100518"/>
            <a:ext cx="243000" cy="1"/>
          </a:xfrm>
          <a:prstGeom prst="straightConnector1">
            <a:avLst/>
          </a:prstGeom>
          <a:ln w="19050">
            <a:headEnd type="triangle" w="med" len="med"/>
            <a:tailEnd type="triangl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064819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9841" y="365126"/>
            <a:ext cx="7886700" cy="1080000"/>
          </a:xfrm>
        </p:spPr>
        <p:txBody>
          <a:bodyPr>
            <a:normAutofit/>
          </a:bodyPr>
          <a:lstStyle/>
          <a:p>
            <a:pPr algn="ctr"/>
            <a:r>
              <a:rPr lang="en-GB" sz="4000" b="1" dirty="0">
                <a:latin typeface="+mn-lt"/>
              </a:rPr>
              <a:t>Success or Failure</a:t>
            </a:r>
          </a:p>
        </p:txBody>
      </p:sp>
      <p:sp>
        <p:nvSpPr>
          <p:cNvPr id="6" name="Text Placeholder 5"/>
          <p:cNvSpPr>
            <a:spLocks noGrp="1"/>
          </p:cNvSpPr>
          <p:nvPr>
            <p:ph type="body" idx="1"/>
          </p:nvPr>
        </p:nvSpPr>
        <p:spPr/>
        <p:txBody>
          <a:bodyPr/>
          <a:lstStyle/>
          <a:p>
            <a:r>
              <a:rPr lang="en-US" altLang="en-US" dirty="0"/>
              <a:t>A relative success?</a:t>
            </a:r>
            <a:endParaRPr lang="en-GB" dirty="0"/>
          </a:p>
        </p:txBody>
      </p:sp>
      <p:sp>
        <p:nvSpPr>
          <p:cNvPr id="7" name="Content Placeholder 6"/>
          <p:cNvSpPr>
            <a:spLocks noGrp="1"/>
          </p:cNvSpPr>
          <p:nvPr>
            <p:ph sz="half" idx="2"/>
          </p:nvPr>
        </p:nvSpPr>
        <p:spPr/>
        <p:txBody>
          <a:bodyPr>
            <a:normAutofit fontScale="55000" lnSpcReduction="20000"/>
          </a:bodyPr>
          <a:lstStyle/>
          <a:p>
            <a:pPr>
              <a:lnSpc>
                <a:spcPts val="2400"/>
              </a:lnSpc>
              <a:spcBef>
                <a:spcPts val="600"/>
              </a:spcBef>
            </a:pPr>
            <a:r>
              <a:rPr lang="en-US" altLang="en-US" dirty="0"/>
              <a:t>RA not alone in finding it hard to dislodge standard economics</a:t>
            </a:r>
          </a:p>
          <a:p>
            <a:pPr>
              <a:lnSpc>
                <a:spcPts val="2400"/>
              </a:lnSpc>
              <a:spcBef>
                <a:spcPts val="600"/>
              </a:spcBef>
            </a:pPr>
            <a:r>
              <a:rPr lang="en-GB" altLang="en-US" dirty="0"/>
              <a:t>clear evidence of progressive development of Parisian paradigm</a:t>
            </a:r>
            <a:endParaRPr lang="en-US" altLang="en-US" dirty="0"/>
          </a:p>
          <a:p>
            <a:pPr>
              <a:lnSpc>
                <a:spcPts val="2400"/>
              </a:lnSpc>
              <a:spcBef>
                <a:spcPts val="600"/>
              </a:spcBef>
            </a:pPr>
            <a:r>
              <a:rPr lang="en-US" altLang="en-US" dirty="0"/>
              <a:t>catalytic impact in reorienting social and economic analysis in the social sciences – even if in unintended ways</a:t>
            </a:r>
          </a:p>
          <a:p>
            <a:pPr>
              <a:lnSpc>
                <a:spcPts val="2400"/>
              </a:lnSpc>
              <a:spcBef>
                <a:spcPts val="600"/>
              </a:spcBef>
            </a:pPr>
            <a:r>
              <a:rPr lang="en-US" altLang="en-US" dirty="0"/>
              <a:t>regulationist ways of thinking have become normalized part of thinking in social sciences – hence less often cited </a:t>
            </a:r>
          </a:p>
          <a:p>
            <a:endParaRPr lang="en-GB" dirty="0"/>
          </a:p>
        </p:txBody>
      </p:sp>
      <p:sp>
        <p:nvSpPr>
          <p:cNvPr id="8" name="Text Placeholder 7"/>
          <p:cNvSpPr>
            <a:spLocks noGrp="1"/>
          </p:cNvSpPr>
          <p:nvPr>
            <p:ph type="body" sz="quarter" idx="3"/>
          </p:nvPr>
        </p:nvSpPr>
        <p:spPr/>
        <p:txBody>
          <a:bodyPr/>
          <a:lstStyle/>
          <a:p>
            <a:r>
              <a:rPr lang="en-GB" dirty="0"/>
              <a:t>Or a double failure?</a:t>
            </a:r>
          </a:p>
        </p:txBody>
      </p:sp>
      <p:sp>
        <p:nvSpPr>
          <p:cNvPr id="9" name="Content Placeholder 8"/>
          <p:cNvSpPr>
            <a:spLocks noGrp="1"/>
          </p:cNvSpPr>
          <p:nvPr>
            <p:ph sz="quarter" idx="4"/>
          </p:nvPr>
        </p:nvSpPr>
        <p:spPr/>
        <p:txBody>
          <a:bodyPr>
            <a:normAutofit fontScale="55000" lnSpcReduction="20000"/>
          </a:bodyPr>
          <a:lstStyle/>
          <a:p>
            <a:pPr>
              <a:lnSpc>
                <a:spcPts val="2400"/>
              </a:lnSpc>
              <a:spcBef>
                <a:spcPts val="600"/>
              </a:spcBef>
            </a:pPr>
            <a:r>
              <a:rPr lang="en-US" altLang="en-US" dirty="0"/>
              <a:t>mainstream economists not convinced to stop regarding extra-economic phenomena as irrelevant, marginal, exogenous, </a:t>
            </a:r>
            <a:r>
              <a:rPr lang="en-US" altLang="en-US" i="1" dirty="0"/>
              <a:t>ceteris paribus </a:t>
            </a:r>
            <a:r>
              <a:rPr lang="en-US" altLang="en-US" dirty="0"/>
              <a:t>issues</a:t>
            </a:r>
          </a:p>
          <a:p>
            <a:pPr>
              <a:lnSpc>
                <a:spcPts val="2400"/>
              </a:lnSpc>
              <a:spcBef>
                <a:spcPts val="600"/>
              </a:spcBef>
            </a:pPr>
            <a:r>
              <a:rPr lang="en-US" altLang="en-US" dirty="0"/>
              <a:t>mainstream social scientists not persuaded to abandon attempt to explain  capital accumulation without serious and systematic reference to economic as well as extra-economic mechanisms. </a:t>
            </a:r>
          </a:p>
          <a:p>
            <a:endParaRPr lang="en-GB" dirty="0"/>
          </a:p>
        </p:txBody>
      </p:sp>
    </p:spTree>
    <p:extLst>
      <p:ext uri="{BB962C8B-B14F-4D97-AF65-F5344CB8AC3E}">
        <p14:creationId xmlns:p14="http://schemas.microsoft.com/office/powerpoint/2010/main" val="26526366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993775"/>
          </a:xfrm>
        </p:spPr>
        <p:txBody>
          <a:bodyPr/>
          <a:lstStyle/>
          <a:p>
            <a:pPr algn="ctr"/>
            <a:r>
              <a:rPr lang="en-GB" altLang="en-US" sz="4000" b="1" dirty="0">
                <a:latin typeface="+mn-lt"/>
              </a:rPr>
              <a:t>Return to the sources?</a:t>
            </a:r>
          </a:p>
        </p:txBody>
      </p:sp>
      <p:sp>
        <p:nvSpPr>
          <p:cNvPr id="3" name="Content Placeholder 2"/>
          <p:cNvSpPr>
            <a:spLocks noGrp="1"/>
          </p:cNvSpPr>
          <p:nvPr>
            <p:ph idx="1"/>
          </p:nvPr>
        </p:nvSpPr>
        <p:spPr/>
        <p:txBody>
          <a:bodyPr rtlCol="0">
            <a:normAutofit/>
          </a:bodyPr>
          <a:lstStyle/>
          <a:p>
            <a:pPr fontAlgn="auto">
              <a:spcAft>
                <a:spcPts val="0"/>
              </a:spcAft>
              <a:defRPr/>
            </a:pPr>
            <a:r>
              <a:rPr lang="en-GB" dirty="0"/>
              <a:t>Re-reading </a:t>
            </a:r>
            <a:r>
              <a:rPr lang="en-GB" i="1" dirty="0"/>
              <a:t>Kapital</a:t>
            </a:r>
            <a:r>
              <a:rPr lang="en-GB" dirty="0"/>
              <a:t>, </a:t>
            </a:r>
            <a:r>
              <a:rPr lang="en-GB" i="1" dirty="0" err="1"/>
              <a:t>Theorien</a:t>
            </a:r>
            <a:r>
              <a:rPr lang="en-GB" dirty="0"/>
              <a:t> </a:t>
            </a:r>
            <a:r>
              <a:rPr lang="en-GB" i="1" dirty="0"/>
              <a:t>der</a:t>
            </a:r>
            <a:r>
              <a:rPr lang="en-GB" dirty="0"/>
              <a:t> </a:t>
            </a:r>
            <a:r>
              <a:rPr lang="en-GB" i="1" dirty="0" err="1"/>
              <a:t>Mehrwert</a:t>
            </a:r>
            <a:r>
              <a:rPr lang="en-GB" dirty="0"/>
              <a:t> (e.g., Volume 3, chapter 17), etc</a:t>
            </a:r>
          </a:p>
          <a:p>
            <a:pPr fontAlgn="auto">
              <a:spcAft>
                <a:spcPts val="0"/>
              </a:spcAft>
              <a:defRPr/>
            </a:pPr>
            <a:r>
              <a:rPr lang="en-GB" dirty="0"/>
              <a:t>Re-reading Marxian and critical work on world market, imperialism, and forms of internationalization</a:t>
            </a:r>
          </a:p>
          <a:p>
            <a:pPr fontAlgn="auto">
              <a:spcAft>
                <a:spcPts val="0"/>
              </a:spcAft>
              <a:defRPr/>
            </a:pPr>
            <a:r>
              <a:rPr lang="en-GB" dirty="0"/>
              <a:t>Re-reading Gramsci and neo-Gramscian theory </a:t>
            </a:r>
          </a:p>
          <a:p>
            <a:pPr fontAlgn="auto">
              <a:spcAft>
                <a:spcPts val="0"/>
              </a:spcAft>
              <a:defRPr/>
            </a:pPr>
            <a:r>
              <a:rPr lang="en-GB" dirty="0"/>
              <a:t>Updating analyses in light of recent changes in bases of accumulation, forms of competition, etc.</a:t>
            </a:r>
          </a:p>
          <a:p>
            <a:pPr fontAlgn="auto">
              <a:spcAft>
                <a:spcPts val="0"/>
              </a:spcAft>
              <a:defRPr/>
            </a:pPr>
            <a:endParaRPr lang="en-GB" dirty="0"/>
          </a:p>
        </p:txBody>
      </p:sp>
    </p:spTree>
    <p:extLst>
      <p:ext uri="{BB962C8B-B14F-4D97-AF65-F5344CB8AC3E}">
        <p14:creationId xmlns:p14="http://schemas.microsoft.com/office/powerpoint/2010/main" val="3466941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F641B-5C85-4749-B878-95321A33751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B867EF2-895E-488C-BF29-5FB52BFC718E}"/>
              </a:ext>
            </a:extLst>
          </p:cNvPr>
          <p:cNvSpPr>
            <a:spLocks noGrp="1"/>
          </p:cNvSpPr>
          <p:nvPr>
            <p:ph idx="1"/>
          </p:nvPr>
        </p:nvSpPr>
        <p:spPr/>
        <p:txBody>
          <a:bodyPr/>
          <a:lstStyle/>
          <a:p>
            <a:r>
              <a:rPr lang="en-GB" dirty="0"/>
              <a:t>Class and social reproduction</a:t>
            </a:r>
          </a:p>
          <a:p>
            <a:r>
              <a:rPr lang="en-GB" dirty="0"/>
              <a:t>Dialectics of resistance and absorption</a:t>
            </a:r>
          </a:p>
          <a:p>
            <a:r>
              <a:rPr lang="en-GB" dirty="0"/>
              <a:t>Universalization of globalization – neoliberalism</a:t>
            </a:r>
          </a:p>
          <a:p>
            <a:r>
              <a:rPr lang="en-GB" dirty="0"/>
              <a:t>World market as presupposition and posit</a:t>
            </a:r>
          </a:p>
          <a:p>
            <a:r>
              <a:rPr lang="en-GB" dirty="0"/>
              <a:t>Industrial animal farming and material costs</a:t>
            </a:r>
          </a:p>
          <a:p>
            <a:r>
              <a:rPr lang="en-GB" dirty="0"/>
              <a:t>Privatization of agricultural research (patents, biotech); international food security regime</a:t>
            </a:r>
          </a:p>
          <a:p>
            <a:endParaRPr lang="en-GB" dirty="0"/>
          </a:p>
        </p:txBody>
      </p:sp>
    </p:spTree>
    <p:extLst>
      <p:ext uri="{BB962C8B-B14F-4D97-AF65-F5344CB8AC3E}">
        <p14:creationId xmlns:p14="http://schemas.microsoft.com/office/powerpoint/2010/main" val="10109013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0945" name="Group 49"/>
          <p:cNvGraphicFramePr>
            <a:graphicFrameLocks noGrp="1"/>
          </p:cNvGraphicFramePr>
          <p:nvPr>
            <p:ph type="tbl" idx="1"/>
            <p:extLst>
              <p:ext uri="{D42A27DB-BD31-4B8C-83A1-F6EECF244321}">
                <p14:modId xmlns:p14="http://schemas.microsoft.com/office/powerpoint/2010/main" val="2620069779"/>
              </p:ext>
            </p:extLst>
          </p:nvPr>
        </p:nvGraphicFramePr>
        <p:xfrm>
          <a:off x="-1" y="-1"/>
          <a:ext cx="9144002" cy="7436650"/>
        </p:xfrm>
        <a:graphic>
          <a:graphicData uri="http://schemas.openxmlformats.org/drawingml/2006/table">
            <a:tbl>
              <a:tblPr>
                <a:tableStyleId>{5C22544A-7EE6-4342-B048-85BDC9FD1C3A}</a:tableStyleId>
              </a:tblPr>
              <a:tblGrid>
                <a:gridCol w="1233997">
                  <a:extLst>
                    <a:ext uri="{9D8B030D-6E8A-4147-A177-3AD203B41FA5}">
                      <a16:colId xmlns:a16="http://schemas.microsoft.com/office/drawing/2014/main" val="20000"/>
                    </a:ext>
                  </a:extLst>
                </a:gridCol>
                <a:gridCol w="1817530">
                  <a:extLst>
                    <a:ext uri="{9D8B030D-6E8A-4147-A177-3AD203B41FA5}">
                      <a16:colId xmlns:a16="http://schemas.microsoft.com/office/drawing/2014/main" val="20001"/>
                    </a:ext>
                  </a:extLst>
                </a:gridCol>
                <a:gridCol w="1760363">
                  <a:extLst>
                    <a:ext uri="{9D8B030D-6E8A-4147-A177-3AD203B41FA5}">
                      <a16:colId xmlns:a16="http://schemas.microsoft.com/office/drawing/2014/main" val="20002"/>
                    </a:ext>
                  </a:extLst>
                </a:gridCol>
                <a:gridCol w="2502959">
                  <a:extLst>
                    <a:ext uri="{9D8B030D-6E8A-4147-A177-3AD203B41FA5}">
                      <a16:colId xmlns:a16="http://schemas.microsoft.com/office/drawing/2014/main" val="20003"/>
                    </a:ext>
                  </a:extLst>
                </a:gridCol>
                <a:gridCol w="1829153">
                  <a:extLst>
                    <a:ext uri="{9D8B030D-6E8A-4147-A177-3AD203B41FA5}">
                      <a16:colId xmlns:a16="http://schemas.microsoft.com/office/drawing/2014/main" val="20004"/>
                    </a:ext>
                  </a:extLst>
                </a:gridCol>
              </a:tblGrid>
              <a:tr h="727970">
                <a:tc gridSpan="5">
                  <a:txBody>
                    <a:bodyPr/>
                    <a:lstStyle/>
                    <a:p>
                      <a:pPr marL="0" marR="0" lvl="0" indent="0" algn="ctr" defTabSz="914400" rtl="0" eaLnBrk="1" fontAlgn="base" latinLnBrk="0" hangingPunct="1">
                        <a:lnSpc>
                          <a:spcPct val="150000"/>
                        </a:lnSpc>
                        <a:spcBef>
                          <a:spcPts val="1200"/>
                        </a:spcBef>
                        <a:spcAft>
                          <a:spcPct val="0"/>
                        </a:spcAft>
                        <a:buClrTx/>
                        <a:buSzTx/>
                        <a:buFontTx/>
                        <a:buNone/>
                        <a:tabLst/>
                      </a:pPr>
                      <a:r>
                        <a:rPr lang="en-GB" sz="3200" b="1" dirty="0">
                          <a:solidFill>
                            <a:schemeClr val="bg1"/>
                          </a:solidFill>
                        </a:rPr>
                        <a:t>Atlantic Fordist STF</a:t>
                      </a:r>
                      <a:endParaRPr kumimoji="0" lang="en-US" sz="3200" b="1" i="0" u="none" strike="noStrike" cap="none" normalizeH="0" baseline="0" dirty="0">
                        <a:ln>
                          <a:noFill/>
                        </a:ln>
                        <a:solidFill>
                          <a:schemeClr val="bg1"/>
                        </a:solidFill>
                        <a:effectLst/>
                        <a:latin typeface="Arial" charset="0"/>
                      </a:endParaRPr>
                    </a:p>
                  </a:txBody>
                  <a:tcPr horzOverflow="overflow">
                    <a:solidFill>
                      <a:schemeClr val="accent1">
                        <a:lumMod val="75000"/>
                      </a:schemeClr>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1A0"/>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1A0"/>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1A0"/>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1A0"/>
                    </a:solidFill>
                  </a:tcPr>
                </a:tc>
                <a:extLst>
                  <a:ext uri="{0D108BD9-81ED-4DB2-BD59-A6C34878D82A}">
                    <a16:rowId xmlns:a16="http://schemas.microsoft.com/office/drawing/2014/main" val="10000"/>
                  </a:ext>
                </a:extLst>
              </a:tr>
              <a:tr h="937835">
                <a:tc>
                  <a:txBody>
                    <a:bodyPr/>
                    <a:lstStyle/>
                    <a:p>
                      <a:pPr marL="180000" marR="0" lvl="0" indent="0" algn="l" defTabSz="914400" rtl="0" eaLnBrk="1" fontAlgn="base" latinLnBrk="0" hangingPunct="1">
                        <a:lnSpc>
                          <a:spcPct val="100000"/>
                        </a:lnSpc>
                        <a:spcBef>
                          <a:spcPct val="20000"/>
                        </a:spcBef>
                        <a:spcAft>
                          <a:spcPct val="0"/>
                        </a:spcAft>
                        <a:buClrTx/>
                        <a:buSzTx/>
                        <a:buFontTx/>
                        <a:buNone/>
                        <a:tabLst/>
                      </a:pPr>
                      <a:r>
                        <a:rPr kumimoji="0" lang="en-GB" sz="2400" b="1" u="none" strike="noStrike" cap="none" normalizeH="0" baseline="0" dirty="0">
                          <a:ln>
                            <a:noFill/>
                          </a:ln>
                          <a:effectLst/>
                        </a:rPr>
                        <a:t>Basic </a:t>
                      </a:r>
                    </a:p>
                    <a:p>
                      <a:pPr marL="180000" marR="0" lvl="0" indent="0" algn="l" defTabSz="914400" rtl="0" eaLnBrk="1" fontAlgn="base" latinLnBrk="0" hangingPunct="1">
                        <a:lnSpc>
                          <a:spcPct val="100000"/>
                        </a:lnSpc>
                        <a:spcBef>
                          <a:spcPct val="20000"/>
                        </a:spcBef>
                        <a:spcAft>
                          <a:spcPct val="0"/>
                        </a:spcAft>
                        <a:buClrTx/>
                        <a:buSzTx/>
                        <a:buFontTx/>
                        <a:buNone/>
                        <a:tabLst/>
                      </a:pPr>
                      <a:r>
                        <a:rPr kumimoji="0" lang="en-GB" sz="2400" b="1" u="none" strike="noStrike" cap="none" normalizeH="0" baseline="0" dirty="0">
                          <a:ln>
                            <a:noFill/>
                          </a:ln>
                          <a:effectLst/>
                        </a:rPr>
                        <a:t>Form</a:t>
                      </a:r>
                      <a:endParaRPr kumimoji="0" lang="en-US" sz="2400" b="1" i="0" u="none" strike="noStrike" cap="none" normalizeH="0" baseline="0" dirty="0">
                        <a:ln>
                          <a:noFill/>
                        </a:ln>
                        <a:solidFill>
                          <a:schemeClr val="bg1"/>
                        </a:solidFill>
                        <a:effectLst/>
                        <a:latin typeface="+mn-lt"/>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u="none" strike="noStrike" cap="none" normalizeH="0" baseline="0" dirty="0">
                          <a:ln>
                            <a:noFill/>
                          </a:ln>
                          <a:effectLst/>
                        </a:rPr>
                        <a:t>Primary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u="none" strike="noStrike" cap="none" normalizeH="0" baseline="0" dirty="0">
                          <a:ln>
                            <a:noFill/>
                          </a:ln>
                          <a:effectLst/>
                        </a:rPr>
                        <a:t>Aspect</a:t>
                      </a:r>
                      <a:endParaRPr kumimoji="0" lang="en-US" sz="2400" b="1" i="0" u="none" strike="noStrike" cap="none" normalizeH="0" baseline="0" dirty="0">
                        <a:ln>
                          <a:noFill/>
                        </a:ln>
                        <a:solidFill>
                          <a:schemeClr val="bg1"/>
                        </a:solidFill>
                        <a:effectLst/>
                        <a:latin typeface="+mn-lt"/>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u="none" strike="noStrike" cap="none" normalizeH="0" baseline="0" dirty="0">
                          <a:ln>
                            <a:noFill/>
                          </a:ln>
                          <a:effectLst/>
                        </a:rPr>
                        <a:t>Secondary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u="none" strike="noStrike" cap="none" normalizeH="0" baseline="0" dirty="0">
                          <a:ln>
                            <a:noFill/>
                          </a:ln>
                          <a:effectLst/>
                        </a:rPr>
                        <a:t>Aspect</a:t>
                      </a:r>
                      <a:endParaRPr kumimoji="0" lang="en-US" sz="2400" b="1" i="0" u="none" strike="noStrike" cap="none" normalizeH="0" baseline="0" dirty="0">
                        <a:ln>
                          <a:noFill/>
                        </a:ln>
                        <a:solidFill>
                          <a:schemeClr val="bg1"/>
                        </a:solidFill>
                        <a:effectLst/>
                        <a:latin typeface="+mn-lt"/>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u="none" strike="noStrike" cap="none" normalizeH="0" baseline="0" dirty="0">
                          <a:ln>
                            <a:noFill/>
                          </a:ln>
                          <a:effectLst/>
                        </a:rPr>
                        <a:t>Key institutional fixes</a:t>
                      </a:r>
                      <a:endParaRPr kumimoji="0" lang="en-US" sz="2400" b="1" i="0" u="none" strike="noStrike" cap="none" normalizeH="0" baseline="0" dirty="0">
                        <a:ln>
                          <a:noFill/>
                        </a:ln>
                        <a:solidFill>
                          <a:schemeClr val="bg1"/>
                        </a:solidFill>
                        <a:effectLst/>
                        <a:latin typeface="+mn-lt"/>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u="none" strike="noStrike" cap="none" normalizeH="0" baseline="0" dirty="0">
                          <a:ln>
                            <a:noFill/>
                          </a:ln>
                          <a:effectLst/>
                        </a:rPr>
                        <a:t>Spatio-temporal fix</a:t>
                      </a:r>
                      <a:endParaRPr kumimoji="0" lang="en-US" sz="2400" b="1" i="0" u="none" strike="noStrike" cap="none" normalizeH="0" baseline="0" dirty="0">
                        <a:ln>
                          <a:noFill/>
                        </a:ln>
                        <a:solidFill>
                          <a:schemeClr val="bg1"/>
                        </a:solidFill>
                        <a:effectLst/>
                        <a:latin typeface="+mn-lt"/>
                      </a:endParaRPr>
                    </a:p>
                  </a:txBody>
                  <a:tcPr horzOverflow="overflow">
                    <a:solidFill>
                      <a:schemeClr val="accent1">
                        <a:lumMod val="60000"/>
                        <a:lumOff val="40000"/>
                      </a:schemeClr>
                    </a:solidFill>
                  </a:tcPr>
                </a:tc>
                <a:extLst>
                  <a:ext uri="{0D108BD9-81ED-4DB2-BD59-A6C34878D82A}">
                    <a16:rowId xmlns:a16="http://schemas.microsoft.com/office/drawing/2014/main" val="10001"/>
                  </a:ext>
                </a:extLst>
              </a:tr>
              <a:tr h="914158">
                <a:tc>
                  <a:txBody>
                    <a:bodyPr/>
                    <a:lstStyle/>
                    <a:p>
                      <a:pPr marL="180000" marR="0" lvl="0" indent="0" algn="l" defTabSz="914400" rtl="0" eaLnBrk="1" fontAlgn="base" latinLnBrk="0" hangingPunct="1">
                        <a:lnSpc>
                          <a:spcPts val="2200"/>
                        </a:lnSpc>
                        <a:spcBef>
                          <a:spcPts val="600"/>
                        </a:spcBef>
                        <a:spcAft>
                          <a:spcPct val="0"/>
                        </a:spcAft>
                        <a:buClrTx/>
                        <a:buSzTx/>
                        <a:buFontTx/>
                        <a:buNone/>
                        <a:tabLst/>
                      </a:pPr>
                      <a:r>
                        <a:rPr kumimoji="0" lang="en-GB" sz="2000" b="1" u="none" strike="noStrike" cap="none" normalizeH="0" baseline="0" dirty="0">
                          <a:ln>
                            <a:noFill/>
                          </a:ln>
                          <a:effectLst/>
                        </a:rPr>
                        <a:t>Wage</a:t>
                      </a:r>
                    </a:p>
                    <a:p>
                      <a:pPr marL="180000" marR="0" lvl="0" indent="0" algn="l" defTabSz="914400" rtl="0" eaLnBrk="1" fontAlgn="base" latinLnBrk="0" hangingPunct="1">
                        <a:lnSpc>
                          <a:spcPts val="2200"/>
                        </a:lnSpc>
                        <a:spcBef>
                          <a:spcPts val="600"/>
                        </a:spcBef>
                        <a:spcAft>
                          <a:spcPct val="0"/>
                        </a:spcAft>
                        <a:buClrTx/>
                        <a:buSzTx/>
                        <a:buFontTx/>
                        <a:buNone/>
                        <a:tabLst/>
                      </a:pPr>
                      <a:r>
                        <a:rPr kumimoji="0" lang="en-GB" sz="2000" b="1" u="none" strike="noStrike" cap="none" normalizeH="0" baseline="0" dirty="0">
                          <a:ln>
                            <a:noFill/>
                          </a:ln>
                          <a:effectLst/>
                        </a:rPr>
                        <a:t>relation</a:t>
                      </a:r>
                      <a:endParaRPr kumimoji="0" lang="en-US" sz="2000" b="1"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108000" marR="0" lvl="0" indent="0" algn="l" defTabSz="914400" rtl="0" eaLnBrk="1" fontAlgn="base" latinLnBrk="0" hangingPunct="1">
                        <a:lnSpc>
                          <a:spcPts val="2200"/>
                        </a:lnSpc>
                        <a:spcBef>
                          <a:spcPts val="600"/>
                        </a:spcBef>
                        <a:spcAft>
                          <a:spcPct val="0"/>
                        </a:spcAft>
                        <a:buClrTx/>
                        <a:buSzTx/>
                        <a:buFontTx/>
                        <a:buNone/>
                        <a:tabLst/>
                      </a:pPr>
                      <a:r>
                        <a:rPr kumimoji="0" lang="en-GB" sz="1800" u="none" strike="noStrike" cap="none" normalizeH="0" baseline="0" dirty="0">
                          <a:ln>
                            <a:noFill/>
                          </a:ln>
                          <a:effectLst/>
                        </a:rPr>
                        <a:t>Demand</a:t>
                      </a:r>
                    </a:p>
                    <a:p>
                      <a:pPr marL="108000" marR="0" lvl="0" indent="0" algn="l" defTabSz="914400" rtl="0" eaLnBrk="1" fontAlgn="base" latinLnBrk="0" hangingPunct="1">
                        <a:lnSpc>
                          <a:spcPts val="2200"/>
                        </a:lnSpc>
                        <a:spcBef>
                          <a:spcPts val="600"/>
                        </a:spcBef>
                        <a:spcAft>
                          <a:spcPct val="0"/>
                        </a:spcAft>
                        <a:buClrTx/>
                        <a:buSzTx/>
                        <a:buFontTx/>
                        <a:buNone/>
                        <a:tabLst/>
                      </a:pP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40000"/>
                        <a:lumOff val="60000"/>
                      </a:schemeClr>
                    </a:solidFill>
                  </a:tcPr>
                </a:tc>
                <a:tc>
                  <a:txBody>
                    <a:bodyPr/>
                    <a:lstStyle/>
                    <a:p>
                      <a:pPr marL="108000" marR="0" lvl="0" indent="0" algn="l" defTabSz="914400" rtl="0" eaLnBrk="1" fontAlgn="base" latinLnBrk="0" hangingPunct="1">
                        <a:lnSpc>
                          <a:spcPts val="2200"/>
                        </a:lnSpc>
                        <a:spcBef>
                          <a:spcPts val="600"/>
                        </a:spcBef>
                        <a:spcAft>
                          <a:spcPct val="0"/>
                        </a:spcAft>
                        <a:buClrTx/>
                        <a:buSzTx/>
                        <a:buFontTx/>
                        <a:buNone/>
                        <a:tabLst/>
                      </a:pPr>
                      <a:r>
                        <a:rPr kumimoji="0" lang="en-GB" sz="1800" u="none" strike="noStrike" cap="none" normalizeH="0" baseline="0" dirty="0">
                          <a:ln>
                            <a:noFill/>
                          </a:ln>
                          <a:effectLst/>
                        </a:rPr>
                        <a:t>Cost</a:t>
                      </a: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20000"/>
                        <a:lumOff val="80000"/>
                      </a:schemeClr>
                    </a:solidFill>
                  </a:tcPr>
                </a:tc>
                <a:tc>
                  <a:txBody>
                    <a:bodyPr/>
                    <a:lstStyle/>
                    <a:p>
                      <a:pPr marL="108000" marR="0" lvl="0" indent="0" algn="l" defTabSz="914400" rtl="0" eaLnBrk="1" fontAlgn="base" latinLnBrk="0" hangingPunct="1">
                        <a:lnSpc>
                          <a:spcPts val="2200"/>
                        </a:lnSpc>
                        <a:spcBef>
                          <a:spcPts val="600"/>
                        </a:spcBef>
                        <a:spcAft>
                          <a:spcPct val="0"/>
                        </a:spcAft>
                        <a:buClrTx/>
                        <a:buSzTx/>
                        <a:buFontTx/>
                        <a:buNone/>
                        <a:tabLst/>
                      </a:pPr>
                      <a:r>
                        <a:rPr kumimoji="0" lang="en-GB" sz="1800" u="none" strike="noStrike" cap="none" normalizeH="0" baseline="0" dirty="0">
                          <a:ln>
                            <a:noFill/>
                          </a:ln>
                          <a:effectLst/>
                        </a:rPr>
                        <a:t>Keynesian state + rising productivity</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108000" marR="0" lvl="0" indent="0" algn="l" defTabSz="914400" rtl="0" eaLnBrk="1" fontAlgn="base" latinLnBrk="0" hangingPunct="1">
                        <a:lnSpc>
                          <a:spcPts val="2200"/>
                        </a:lnSpc>
                        <a:spcBef>
                          <a:spcPts val="600"/>
                        </a:spcBef>
                        <a:spcAft>
                          <a:spcPct val="0"/>
                        </a:spcAft>
                        <a:buClrTx/>
                        <a:buSzTx/>
                        <a:buFontTx/>
                        <a:buNone/>
                        <a:tabLst/>
                      </a:pPr>
                      <a:r>
                        <a:rPr kumimoji="0" lang="en-GB" sz="1800" u="none" strike="noStrike" cap="none" normalizeH="0" baseline="0" dirty="0">
                          <a:ln>
                            <a:noFill/>
                          </a:ln>
                          <a:effectLst/>
                        </a:rPr>
                        <a:t>Creation of National Economies</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extLst>
                  <a:ext uri="{0D108BD9-81ED-4DB2-BD59-A6C34878D82A}">
                    <a16:rowId xmlns:a16="http://schemas.microsoft.com/office/drawing/2014/main" val="10002"/>
                  </a:ext>
                </a:extLst>
              </a:tr>
              <a:tr h="926198">
                <a:tc>
                  <a:txBody>
                    <a:bodyPr/>
                    <a:lstStyle/>
                    <a:p>
                      <a:pPr marL="180000" marR="0" lvl="0" indent="0" algn="l" defTabSz="914400" rtl="0" eaLnBrk="1" fontAlgn="base" latinLnBrk="0" hangingPunct="1">
                        <a:lnSpc>
                          <a:spcPts val="2200"/>
                        </a:lnSpc>
                        <a:spcBef>
                          <a:spcPts val="600"/>
                        </a:spcBef>
                        <a:spcAft>
                          <a:spcPct val="0"/>
                        </a:spcAft>
                        <a:buClrTx/>
                        <a:buSzTx/>
                        <a:buFontTx/>
                        <a:buNone/>
                        <a:tabLst/>
                      </a:pPr>
                      <a:r>
                        <a:rPr kumimoji="0" lang="en-GB" sz="2000" b="1" u="none" strike="noStrike" cap="none" normalizeH="0" baseline="0" dirty="0">
                          <a:ln>
                            <a:noFill/>
                          </a:ln>
                          <a:effectLst/>
                        </a:rPr>
                        <a:t>Money</a:t>
                      </a:r>
                      <a:endParaRPr kumimoji="0" lang="en-US" sz="2000" b="1"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108000" marR="0" lvl="0" indent="0" algn="l" defTabSz="914400" rtl="0" eaLnBrk="1" fontAlgn="base" latinLnBrk="0" hangingPunct="1">
                        <a:lnSpc>
                          <a:spcPts val="2200"/>
                        </a:lnSpc>
                        <a:spcBef>
                          <a:spcPts val="600"/>
                        </a:spcBef>
                        <a:spcAft>
                          <a:spcPct val="0"/>
                        </a:spcAft>
                        <a:buClrTx/>
                        <a:buSzTx/>
                        <a:buFontTx/>
                        <a:buNone/>
                        <a:tabLst/>
                      </a:pPr>
                      <a:r>
                        <a:rPr kumimoji="0" lang="en-GB" sz="1800" u="none" strike="noStrike" cap="none" normalizeH="0" baseline="0" dirty="0">
                          <a:ln>
                            <a:noFill/>
                          </a:ln>
                          <a:effectLst/>
                        </a:rPr>
                        <a:t>National Money</a:t>
                      </a: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40000"/>
                        <a:lumOff val="60000"/>
                      </a:schemeClr>
                    </a:solidFill>
                  </a:tcPr>
                </a:tc>
                <a:tc>
                  <a:txBody>
                    <a:bodyPr/>
                    <a:lstStyle/>
                    <a:p>
                      <a:pPr marL="108000" marR="0" lvl="0" indent="0" algn="l" defTabSz="914400" rtl="0" eaLnBrk="1" fontAlgn="base" latinLnBrk="0" hangingPunct="1">
                        <a:lnSpc>
                          <a:spcPts val="2200"/>
                        </a:lnSpc>
                        <a:spcBef>
                          <a:spcPts val="600"/>
                        </a:spcBef>
                        <a:spcAft>
                          <a:spcPct val="0"/>
                        </a:spcAft>
                        <a:buClrTx/>
                        <a:buSzTx/>
                        <a:buFontTx/>
                        <a:buNone/>
                        <a:tabLst/>
                      </a:pPr>
                      <a:r>
                        <a:rPr kumimoji="0" lang="en-GB" sz="1800" u="none" strike="noStrike" cap="none" normalizeH="0" baseline="0" dirty="0">
                          <a:ln>
                            <a:noFill/>
                          </a:ln>
                          <a:effectLst/>
                        </a:rPr>
                        <a:t>International currency</a:t>
                      </a: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20000"/>
                        <a:lumOff val="80000"/>
                      </a:schemeClr>
                    </a:solidFill>
                  </a:tcPr>
                </a:tc>
                <a:tc>
                  <a:txBody>
                    <a:bodyPr/>
                    <a:lstStyle/>
                    <a:p>
                      <a:pPr marL="108000" marR="0" lvl="0" indent="0" algn="l" defTabSz="914400" rtl="0" eaLnBrk="1" fontAlgn="base" latinLnBrk="0" hangingPunct="1">
                        <a:lnSpc>
                          <a:spcPts val="2200"/>
                        </a:lnSpc>
                        <a:spcBef>
                          <a:spcPts val="600"/>
                        </a:spcBef>
                        <a:spcAft>
                          <a:spcPct val="0"/>
                        </a:spcAft>
                        <a:buClrTx/>
                        <a:buSzTx/>
                        <a:buFontTx/>
                        <a:buNone/>
                        <a:tabLst/>
                      </a:pPr>
                      <a:r>
                        <a:rPr kumimoji="0" lang="en-GB" sz="1800" u="none" strike="noStrike" cap="none" normalizeH="0" baseline="0" dirty="0">
                          <a:ln>
                            <a:noFill/>
                          </a:ln>
                          <a:effectLst/>
                        </a:rPr>
                        <a:t>Keynesianism + Bretton Woods &amp; role of USD</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108000" marR="0" lvl="0" indent="0" algn="l" defTabSz="914400" rtl="0" eaLnBrk="1" fontAlgn="base" latinLnBrk="0" hangingPunct="1">
                        <a:lnSpc>
                          <a:spcPts val="2200"/>
                        </a:lnSpc>
                        <a:spcBef>
                          <a:spcPts val="600"/>
                        </a:spcBef>
                        <a:spcAft>
                          <a:spcPct val="0"/>
                        </a:spcAft>
                        <a:buClrTx/>
                        <a:buSzTx/>
                        <a:buFontTx/>
                        <a:buNone/>
                        <a:tabLst/>
                      </a:pPr>
                      <a:r>
                        <a:rPr kumimoji="0" lang="en-GB" sz="1800" u="none" strike="noStrike" cap="none" normalizeH="0" baseline="0" dirty="0">
                          <a:ln>
                            <a:noFill/>
                          </a:ln>
                          <a:effectLst/>
                        </a:rPr>
                        <a:t>Managing International Relations</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extLst>
                  <a:ext uri="{0D108BD9-81ED-4DB2-BD59-A6C34878D82A}">
                    <a16:rowId xmlns:a16="http://schemas.microsoft.com/office/drawing/2014/main" val="10003"/>
                  </a:ext>
                </a:extLst>
              </a:tr>
              <a:tr h="798991">
                <a:tc>
                  <a:txBody>
                    <a:bodyPr/>
                    <a:lstStyle/>
                    <a:p>
                      <a:pPr marL="180000" marR="0" lvl="0" indent="0" algn="l" defTabSz="914400" rtl="0" eaLnBrk="1" fontAlgn="base" latinLnBrk="0" hangingPunct="1">
                        <a:lnSpc>
                          <a:spcPts val="2200"/>
                        </a:lnSpc>
                        <a:spcBef>
                          <a:spcPts val="600"/>
                        </a:spcBef>
                        <a:spcAft>
                          <a:spcPct val="0"/>
                        </a:spcAft>
                        <a:buClrTx/>
                        <a:buSzTx/>
                        <a:buFontTx/>
                        <a:buNone/>
                        <a:tabLst/>
                      </a:pPr>
                      <a:r>
                        <a:rPr kumimoji="0" lang="en-GB" sz="2000" b="1" u="none" strike="noStrike" cap="none" normalizeH="0" baseline="0" dirty="0">
                          <a:ln>
                            <a:noFill/>
                          </a:ln>
                          <a:effectLst/>
                        </a:rPr>
                        <a:t>State</a:t>
                      </a:r>
                      <a:endParaRPr kumimoji="0" lang="en-US" sz="2000" b="1"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108000" marR="0" lvl="0" indent="0" algn="l" defTabSz="914400" rtl="0" eaLnBrk="1" fontAlgn="base" latinLnBrk="0" hangingPunct="1">
                        <a:lnSpc>
                          <a:spcPts val="2200"/>
                        </a:lnSpc>
                        <a:spcBef>
                          <a:spcPts val="600"/>
                        </a:spcBef>
                        <a:spcAft>
                          <a:spcPct val="0"/>
                        </a:spcAft>
                        <a:buClrTx/>
                        <a:buSzTx/>
                        <a:buFontTx/>
                        <a:buNone/>
                        <a:tabLst/>
                      </a:pPr>
                      <a:r>
                        <a:rPr kumimoji="0" lang="en-GB" sz="1800" u="none" strike="noStrike" cap="none" normalizeH="0" baseline="0" dirty="0">
                          <a:ln>
                            <a:noFill/>
                          </a:ln>
                          <a:effectLst/>
                        </a:rPr>
                        <a:t>Social Cohesion</a:t>
                      </a:r>
                      <a:endParaRPr kumimoji="0" lang="en-GB" sz="1800" b="0" i="0" u="none" strike="noStrike" cap="none" normalizeH="0" baseline="0" dirty="0">
                        <a:ln>
                          <a:noFill/>
                        </a:ln>
                        <a:solidFill>
                          <a:schemeClr val="tx1"/>
                        </a:solidFill>
                        <a:effectLst/>
                        <a:latin typeface="+mn-lt"/>
                      </a:endParaRPr>
                    </a:p>
                  </a:txBody>
                  <a:tcPr horzOverflow="overflow">
                    <a:solidFill>
                      <a:schemeClr val="accent1">
                        <a:lumMod val="20000"/>
                        <a:lumOff val="80000"/>
                      </a:schemeClr>
                    </a:solidFill>
                  </a:tcPr>
                </a:tc>
                <a:tc>
                  <a:txBody>
                    <a:bodyPr/>
                    <a:lstStyle/>
                    <a:p>
                      <a:pPr marL="108000" marR="0" lvl="0" indent="0" algn="l" defTabSz="914400" rtl="0" eaLnBrk="1" fontAlgn="base" latinLnBrk="0" hangingPunct="1">
                        <a:lnSpc>
                          <a:spcPts val="2200"/>
                        </a:lnSpc>
                        <a:spcBef>
                          <a:spcPts val="600"/>
                        </a:spcBef>
                        <a:spcAft>
                          <a:spcPct val="0"/>
                        </a:spcAft>
                        <a:buClrTx/>
                        <a:buSzTx/>
                        <a:buFontTx/>
                        <a:buNone/>
                        <a:tabLst/>
                      </a:pPr>
                      <a:r>
                        <a:rPr kumimoji="0" lang="en-GB" sz="1800" u="none" strike="noStrike" cap="none" normalizeH="0" baseline="0" dirty="0">
                          <a:ln>
                            <a:noFill/>
                          </a:ln>
                          <a:effectLst/>
                        </a:rPr>
                        <a:t>Economic Intervention</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108000" marR="0" lvl="0" indent="0" algn="l" defTabSz="914400" rtl="0" eaLnBrk="1" fontAlgn="base" latinLnBrk="0" hangingPunct="1">
                        <a:lnSpc>
                          <a:spcPts val="2200"/>
                        </a:lnSpc>
                        <a:spcBef>
                          <a:spcPts val="600"/>
                        </a:spcBef>
                        <a:spcAft>
                          <a:spcPct val="0"/>
                        </a:spcAft>
                        <a:buClrTx/>
                        <a:buSzTx/>
                        <a:buFontTx/>
                        <a:buNone/>
                        <a:tabLst/>
                      </a:pPr>
                      <a:r>
                        <a:rPr kumimoji="0" lang="en-GB" sz="1800" u="none" strike="noStrike" cap="none" normalizeH="0" baseline="0" dirty="0">
                          <a:ln>
                            <a:noFill/>
                          </a:ln>
                          <a:effectLst/>
                        </a:rPr>
                        <a:t>Welfare state + spatial planning</a:t>
                      </a:r>
                    </a:p>
                    <a:p>
                      <a:pPr marL="108000" marR="0" lvl="0" indent="0" algn="l" defTabSz="914400" rtl="0" eaLnBrk="1" fontAlgn="base" latinLnBrk="0" hangingPunct="1">
                        <a:lnSpc>
                          <a:spcPts val="2200"/>
                        </a:lnSpc>
                        <a:spcBef>
                          <a:spcPts val="600"/>
                        </a:spcBef>
                        <a:spcAft>
                          <a:spcPct val="0"/>
                        </a:spcAft>
                        <a:buClrTx/>
                        <a:buSzTx/>
                        <a:buFontTx/>
                        <a:buNone/>
                        <a:tabLst/>
                      </a:pP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108000" marR="0" lvl="0" indent="0" algn="l" defTabSz="914400" rtl="0" eaLnBrk="1" fontAlgn="base" latinLnBrk="0" hangingPunct="1">
                        <a:lnSpc>
                          <a:spcPts val="2200"/>
                        </a:lnSpc>
                        <a:spcBef>
                          <a:spcPts val="600"/>
                        </a:spcBef>
                        <a:spcAft>
                          <a:spcPct val="0"/>
                        </a:spcAft>
                        <a:buClrTx/>
                        <a:buSzTx/>
                        <a:buFontTx/>
                        <a:buNone/>
                        <a:tabLst/>
                      </a:pPr>
                      <a:r>
                        <a:rPr kumimoji="0" lang="en-GB" sz="1800" u="none" strike="noStrike" cap="none" normalizeH="0" baseline="0" dirty="0">
                          <a:ln>
                            <a:noFill/>
                          </a:ln>
                          <a:effectLst/>
                        </a:rPr>
                        <a:t>National state and local space</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extLst>
                  <a:ext uri="{0D108BD9-81ED-4DB2-BD59-A6C34878D82A}">
                    <a16:rowId xmlns:a16="http://schemas.microsoft.com/office/drawing/2014/main" val="10004"/>
                  </a:ext>
                </a:extLst>
              </a:tr>
              <a:tr h="1294124">
                <a:tc>
                  <a:txBody>
                    <a:bodyPr/>
                    <a:lstStyle/>
                    <a:p>
                      <a:pPr marL="180000" marR="0" lvl="0" indent="0" algn="l" defTabSz="914400" rtl="0" eaLnBrk="1" fontAlgn="base" latinLnBrk="0" hangingPunct="1">
                        <a:lnSpc>
                          <a:spcPts val="2200"/>
                        </a:lnSpc>
                        <a:spcBef>
                          <a:spcPts val="600"/>
                        </a:spcBef>
                        <a:spcAft>
                          <a:spcPct val="0"/>
                        </a:spcAft>
                        <a:buClrTx/>
                        <a:buSzTx/>
                        <a:buFontTx/>
                        <a:buNone/>
                        <a:tabLst/>
                      </a:pPr>
                      <a:r>
                        <a:rPr kumimoji="0" lang="en-GB" sz="2000" b="1" u="none" strike="noStrike" cap="none" normalizeH="0" baseline="0" dirty="0">
                          <a:ln>
                            <a:noFill/>
                          </a:ln>
                          <a:effectLst/>
                        </a:rPr>
                        <a:t>Capital</a:t>
                      </a:r>
                      <a:endParaRPr kumimoji="0" lang="en-US" sz="2000" b="1"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108000" marR="0" lvl="0" indent="0" algn="l" defTabSz="914400" rtl="0" eaLnBrk="1" fontAlgn="base" latinLnBrk="0" hangingPunct="1">
                        <a:lnSpc>
                          <a:spcPts val="2200"/>
                        </a:lnSpc>
                        <a:spcBef>
                          <a:spcPts val="600"/>
                        </a:spcBef>
                        <a:spcAft>
                          <a:spcPct val="0"/>
                        </a:spcAft>
                        <a:buClrTx/>
                        <a:buSzTx/>
                        <a:buFontTx/>
                        <a:buNone/>
                        <a:tabLst/>
                      </a:pPr>
                      <a:r>
                        <a:rPr kumimoji="0" lang="en-GB" sz="1800" u="none" strike="noStrike" cap="none" normalizeH="0" baseline="0" dirty="0">
                          <a:ln>
                            <a:noFill/>
                          </a:ln>
                          <a:effectLst/>
                        </a:rPr>
                        <a:t>Productive capital as stock of assets for valorization</a:t>
                      </a: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20000"/>
                        <a:lumOff val="80000"/>
                      </a:schemeClr>
                    </a:solidFill>
                  </a:tcPr>
                </a:tc>
                <a:tc>
                  <a:txBody>
                    <a:bodyPr/>
                    <a:lstStyle/>
                    <a:p>
                      <a:pPr marL="108000" marR="0" lvl="0" indent="0" algn="l" defTabSz="914400" rtl="0" eaLnBrk="1" fontAlgn="base" latinLnBrk="0" hangingPunct="1">
                        <a:lnSpc>
                          <a:spcPts val="2200"/>
                        </a:lnSpc>
                        <a:spcBef>
                          <a:spcPts val="600"/>
                        </a:spcBef>
                        <a:spcAft>
                          <a:spcPct val="0"/>
                        </a:spcAft>
                        <a:buClrTx/>
                        <a:buSzTx/>
                        <a:buFontTx/>
                        <a:buNone/>
                        <a:tabLst/>
                      </a:pPr>
                      <a:r>
                        <a:rPr kumimoji="0" lang="en-GB" sz="1800" u="none" strike="noStrike" cap="none" normalizeH="0" baseline="0" dirty="0">
                          <a:ln>
                            <a:noFill/>
                          </a:ln>
                          <a:effectLst/>
                        </a:rPr>
                        <a:t>Money as most abstract expression of capital </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108000" marR="0" lvl="0" indent="0" algn="l" defTabSz="914400" rtl="0" eaLnBrk="1" fontAlgn="base" latinLnBrk="0" hangingPunct="1">
                        <a:lnSpc>
                          <a:spcPts val="2200"/>
                        </a:lnSpc>
                        <a:spcBef>
                          <a:spcPts val="600"/>
                        </a:spcBef>
                        <a:spcAft>
                          <a:spcPct val="0"/>
                        </a:spcAft>
                        <a:buClrTx/>
                        <a:buSzTx/>
                        <a:buFontTx/>
                        <a:buNone/>
                        <a:tabLst/>
                      </a:pPr>
                      <a:r>
                        <a:rPr kumimoji="0" lang="en-GB" sz="1800" u="none" strike="noStrike" cap="none" normalizeH="0" baseline="0" dirty="0">
                          <a:ln>
                            <a:noFill/>
                          </a:ln>
                          <a:effectLst/>
                        </a:rPr>
                        <a:t>Reinvested Fordist profits + financing of consumption</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108000" marR="0" lvl="0" indent="0" algn="l" defTabSz="914400" rtl="0" eaLnBrk="1" fontAlgn="base" latinLnBrk="0" hangingPunct="1">
                        <a:lnSpc>
                          <a:spcPts val="2200"/>
                        </a:lnSpc>
                        <a:spcBef>
                          <a:spcPts val="600"/>
                        </a:spcBef>
                        <a:spcAft>
                          <a:spcPct val="0"/>
                        </a:spcAft>
                        <a:buClrTx/>
                        <a:buSzTx/>
                        <a:buFontTx/>
                        <a:buNone/>
                        <a:tabLst/>
                      </a:pPr>
                      <a:r>
                        <a:rPr kumimoji="0" lang="en-GB" sz="1800" u="none" strike="noStrike" cap="none" normalizeH="0" baseline="0" dirty="0">
                          <a:ln>
                            <a:noFill/>
                          </a:ln>
                          <a:effectLst/>
                        </a:rPr>
                        <a:t>Circuits of Atlantic Fordism</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extLst>
                  <a:ext uri="{0D108BD9-81ED-4DB2-BD59-A6C34878D82A}">
                    <a16:rowId xmlns:a16="http://schemas.microsoft.com/office/drawing/2014/main" val="10005"/>
                  </a:ext>
                </a:extLst>
              </a:tr>
              <a:tr h="1617843">
                <a:tc>
                  <a:txBody>
                    <a:bodyPr/>
                    <a:lstStyle/>
                    <a:p>
                      <a:pPr marL="180000" marR="0" lvl="0" indent="0" algn="l" defTabSz="914400" rtl="0" eaLnBrk="1" fontAlgn="base" latinLnBrk="0" hangingPunct="1">
                        <a:lnSpc>
                          <a:spcPts val="2200"/>
                        </a:lnSpc>
                        <a:spcBef>
                          <a:spcPts val="600"/>
                        </a:spcBef>
                        <a:spcAft>
                          <a:spcPct val="0"/>
                        </a:spcAft>
                        <a:buClrTx/>
                        <a:buSzTx/>
                        <a:buFontTx/>
                        <a:buNone/>
                        <a:tabLst/>
                      </a:pPr>
                      <a:r>
                        <a:rPr kumimoji="0" lang="en-US" sz="2000" b="1" i="0" u="none" strike="noStrike" cap="none" normalizeH="0" baseline="0" dirty="0">
                          <a:ln>
                            <a:noFill/>
                          </a:ln>
                          <a:solidFill>
                            <a:schemeClr val="tx1"/>
                          </a:solidFill>
                          <a:effectLst/>
                          <a:latin typeface="+mn-lt"/>
                        </a:rPr>
                        <a:t>Nature</a:t>
                      </a:r>
                    </a:p>
                  </a:txBody>
                  <a:tcPr horzOverflow="overflow">
                    <a:solidFill>
                      <a:schemeClr val="accent1">
                        <a:lumMod val="60000"/>
                        <a:lumOff val="40000"/>
                      </a:schemeClr>
                    </a:solidFill>
                  </a:tcPr>
                </a:tc>
                <a:tc>
                  <a:txBody>
                    <a:bodyPr/>
                    <a:lstStyle/>
                    <a:p>
                      <a:pPr marL="108000" marR="0" lvl="0" indent="0" algn="l" defTabSz="914400" rtl="0" eaLnBrk="1" fontAlgn="base" latinLnBrk="0" hangingPunct="1">
                        <a:lnSpc>
                          <a:spcPts val="2200"/>
                        </a:lnSpc>
                        <a:spcBef>
                          <a:spcPts val="600"/>
                        </a:spcBef>
                        <a:spcAft>
                          <a:spcPct val="0"/>
                        </a:spcAft>
                        <a:buClrTx/>
                        <a:buSzTx/>
                        <a:buFontTx/>
                        <a:buNone/>
                        <a:tabLst/>
                      </a:pPr>
                      <a:r>
                        <a:rPr kumimoji="0" lang="en-US" sz="1800" b="0" i="0" u="none" strike="noStrike" cap="none" normalizeH="0" baseline="0" dirty="0">
                          <a:ln>
                            <a:noFill/>
                          </a:ln>
                          <a:solidFill>
                            <a:schemeClr val="tx1"/>
                          </a:solidFill>
                          <a:effectLst/>
                          <a:latin typeface="+mn-lt"/>
                        </a:rPr>
                        <a:t>Resources</a:t>
                      </a:r>
                    </a:p>
                  </a:txBody>
                  <a:tcPr horzOverflow="overflow">
                    <a:solidFill>
                      <a:schemeClr val="accent1">
                        <a:lumMod val="20000"/>
                        <a:lumOff val="80000"/>
                      </a:schemeClr>
                    </a:solidFill>
                  </a:tcPr>
                </a:tc>
                <a:tc>
                  <a:txBody>
                    <a:bodyPr/>
                    <a:lstStyle/>
                    <a:p>
                      <a:pPr marL="108000" marR="0" lvl="0" indent="0" algn="l" defTabSz="914400" rtl="0" eaLnBrk="1" fontAlgn="base" latinLnBrk="0" hangingPunct="1">
                        <a:lnSpc>
                          <a:spcPts val="2200"/>
                        </a:lnSpc>
                        <a:spcBef>
                          <a:spcPts val="600"/>
                        </a:spcBef>
                        <a:spcAft>
                          <a:spcPct val="0"/>
                        </a:spcAft>
                        <a:buClrTx/>
                        <a:buSzTx/>
                        <a:buFontTx/>
                        <a:buNone/>
                        <a:tabLst/>
                      </a:pPr>
                      <a:r>
                        <a:rPr kumimoji="0" lang="en-US" sz="1800" b="0" i="0" u="none" strike="noStrike" cap="none" normalizeH="0" baseline="0" dirty="0">
                          <a:ln>
                            <a:noFill/>
                          </a:ln>
                          <a:solidFill>
                            <a:schemeClr val="tx1"/>
                          </a:solidFill>
                          <a:effectLst/>
                          <a:latin typeface="+mn-lt"/>
                        </a:rPr>
                        <a:t>Sink</a:t>
                      </a:r>
                    </a:p>
                  </a:txBody>
                  <a:tcPr horzOverflow="overflow">
                    <a:solidFill>
                      <a:schemeClr val="bg1"/>
                    </a:solidFill>
                  </a:tcPr>
                </a:tc>
                <a:tc>
                  <a:txBody>
                    <a:bodyPr/>
                    <a:lstStyle/>
                    <a:p>
                      <a:pPr marL="108000" marR="0" lvl="0" indent="0" algn="l" defTabSz="914400" rtl="0" eaLnBrk="1" fontAlgn="base" latinLnBrk="0" hangingPunct="1">
                        <a:lnSpc>
                          <a:spcPts val="2200"/>
                        </a:lnSpc>
                        <a:spcBef>
                          <a:spcPts val="600"/>
                        </a:spcBef>
                        <a:spcAft>
                          <a:spcPct val="0"/>
                        </a:spcAft>
                        <a:buClrTx/>
                        <a:buSzTx/>
                        <a:buFontTx/>
                        <a:buNone/>
                        <a:tabLst/>
                      </a:pPr>
                      <a:r>
                        <a:rPr kumimoji="0" lang="en-US" sz="1800" b="0" i="0" u="none" strike="noStrike" cap="none" normalizeH="0" baseline="0" dirty="0">
                          <a:ln>
                            <a:noFill/>
                          </a:ln>
                          <a:solidFill>
                            <a:schemeClr val="tx1"/>
                          </a:solidFill>
                          <a:effectLst/>
                          <a:latin typeface="+mn-lt"/>
                        </a:rPr>
                        <a:t>Imperial subordination</a:t>
                      </a:r>
                    </a:p>
                  </a:txBody>
                  <a:tcPr horzOverflow="overflow">
                    <a:solidFill>
                      <a:schemeClr val="bg1"/>
                    </a:solidFill>
                  </a:tcPr>
                </a:tc>
                <a:tc>
                  <a:txBody>
                    <a:bodyPr/>
                    <a:lstStyle/>
                    <a:p>
                      <a:pPr marL="108000" marR="0" lvl="0" indent="0" algn="l" defTabSz="914400" rtl="0" eaLnBrk="1" fontAlgn="base" latinLnBrk="0" hangingPunct="1">
                        <a:lnSpc>
                          <a:spcPts val="2200"/>
                        </a:lnSpc>
                        <a:spcBef>
                          <a:spcPts val="600"/>
                        </a:spcBef>
                        <a:spcAft>
                          <a:spcPct val="0"/>
                        </a:spcAft>
                        <a:buClrTx/>
                        <a:buSzTx/>
                        <a:buFontTx/>
                        <a:buNone/>
                        <a:tabLst/>
                      </a:pPr>
                      <a:r>
                        <a:rPr kumimoji="0" lang="en-US" sz="1800" b="0" i="0" u="none" strike="noStrike" cap="none" normalizeH="0" baseline="0" dirty="0">
                          <a:ln>
                            <a:noFill/>
                          </a:ln>
                          <a:solidFill>
                            <a:schemeClr val="tx1"/>
                          </a:solidFill>
                          <a:effectLst/>
                          <a:latin typeface="+mn-lt"/>
                        </a:rPr>
                        <a:t>Centre-(semi-) periphery nexus</a:t>
                      </a:r>
                    </a:p>
                  </a:txBody>
                  <a:tcPr horzOverflow="overflow">
                    <a:solidFill>
                      <a:schemeClr val="bg1"/>
                    </a:solidFill>
                  </a:tcPr>
                </a:tc>
                <a:extLst>
                  <a:ext uri="{0D108BD9-81ED-4DB2-BD59-A6C34878D82A}">
                    <a16:rowId xmlns:a16="http://schemas.microsoft.com/office/drawing/2014/main" val="3835314333"/>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635" name="Group 75"/>
          <p:cNvGraphicFramePr>
            <a:graphicFrameLocks noGrp="1"/>
          </p:cNvGraphicFramePr>
          <p:nvPr>
            <p:ph type="tbl" idx="1"/>
            <p:extLst>
              <p:ext uri="{D42A27DB-BD31-4B8C-83A1-F6EECF244321}">
                <p14:modId xmlns:p14="http://schemas.microsoft.com/office/powerpoint/2010/main" val="856320836"/>
              </p:ext>
            </p:extLst>
          </p:nvPr>
        </p:nvGraphicFramePr>
        <p:xfrm>
          <a:off x="-36512" y="-2685"/>
          <a:ext cx="9186817" cy="7499844"/>
        </p:xfrm>
        <a:graphic>
          <a:graphicData uri="http://schemas.openxmlformats.org/drawingml/2006/table">
            <a:tbl>
              <a:tblPr>
                <a:tableStyleId>{3C2FFA5D-87B4-456A-9821-1D502468CF0F}</a:tableStyleId>
              </a:tblPr>
              <a:tblGrid>
                <a:gridCol w="1260000">
                  <a:extLst>
                    <a:ext uri="{9D8B030D-6E8A-4147-A177-3AD203B41FA5}">
                      <a16:colId xmlns:a16="http://schemas.microsoft.com/office/drawing/2014/main" val="20000"/>
                    </a:ext>
                  </a:extLst>
                </a:gridCol>
                <a:gridCol w="1764000">
                  <a:extLst>
                    <a:ext uri="{9D8B030D-6E8A-4147-A177-3AD203B41FA5}">
                      <a16:colId xmlns:a16="http://schemas.microsoft.com/office/drawing/2014/main" val="20001"/>
                    </a:ext>
                  </a:extLst>
                </a:gridCol>
                <a:gridCol w="1836000">
                  <a:extLst>
                    <a:ext uri="{9D8B030D-6E8A-4147-A177-3AD203B41FA5}">
                      <a16:colId xmlns:a16="http://schemas.microsoft.com/office/drawing/2014/main" val="20002"/>
                    </a:ext>
                  </a:extLst>
                </a:gridCol>
                <a:gridCol w="2454817">
                  <a:extLst>
                    <a:ext uri="{9D8B030D-6E8A-4147-A177-3AD203B41FA5}">
                      <a16:colId xmlns:a16="http://schemas.microsoft.com/office/drawing/2014/main" val="20003"/>
                    </a:ext>
                  </a:extLst>
                </a:gridCol>
                <a:gridCol w="1872000">
                  <a:extLst>
                    <a:ext uri="{9D8B030D-6E8A-4147-A177-3AD203B41FA5}">
                      <a16:colId xmlns:a16="http://schemas.microsoft.com/office/drawing/2014/main" val="20004"/>
                    </a:ext>
                  </a:extLst>
                </a:gridCol>
              </a:tblGrid>
              <a:tr h="728445">
                <a:tc gridSpan="5">
                  <a:txBody>
                    <a:bodyPr/>
                    <a:lstStyle/>
                    <a:p>
                      <a:pPr marL="0" marR="0" lvl="0" indent="0" algn="ctr" defTabSz="914400" rtl="0" eaLnBrk="1" fontAlgn="base" latinLnBrk="0" hangingPunct="1">
                        <a:lnSpc>
                          <a:spcPct val="150000"/>
                        </a:lnSpc>
                        <a:spcBef>
                          <a:spcPts val="1200"/>
                        </a:spcBef>
                        <a:spcAft>
                          <a:spcPct val="0"/>
                        </a:spcAft>
                        <a:buClrTx/>
                        <a:buSzTx/>
                        <a:buFontTx/>
                        <a:buNone/>
                        <a:tabLst/>
                      </a:pPr>
                      <a:r>
                        <a:rPr lang="en-GB" sz="3200" b="1" dirty="0">
                          <a:solidFill>
                            <a:schemeClr val="bg1"/>
                          </a:solidFill>
                        </a:rPr>
                        <a:t>Atlantic Fordist Crisis</a:t>
                      </a:r>
                      <a:endParaRPr kumimoji="0" lang="en-US" sz="3200" b="1" i="0" u="none" strike="noStrike" cap="none" normalizeH="0" baseline="0" dirty="0">
                        <a:ln>
                          <a:noFill/>
                        </a:ln>
                        <a:solidFill>
                          <a:schemeClr val="bg1"/>
                        </a:solidFill>
                        <a:effectLst/>
                        <a:latin typeface="Arial" charset="0"/>
                      </a:endParaRPr>
                    </a:p>
                  </a:txBody>
                  <a:tcPr horzOverflow="overflow">
                    <a:solidFill>
                      <a:schemeClr val="accent1">
                        <a:lumMod val="75000"/>
                      </a:schemeClr>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1A0"/>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1A0"/>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1A0"/>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1A0"/>
                    </a:solidFill>
                  </a:tcPr>
                </a:tc>
                <a:extLst>
                  <a:ext uri="{0D108BD9-81ED-4DB2-BD59-A6C34878D82A}">
                    <a16:rowId xmlns:a16="http://schemas.microsoft.com/office/drawing/2014/main" val="10000"/>
                  </a:ext>
                </a:extLst>
              </a:tr>
              <a:tr h="863893">
                <a:tc>
                  <a:txBody>
                    <a:bodyPr/>
                    <a:lstStyle/>
                    <a:p>
                      <a:pPr marL="72000" marR="0" lvl="0" indent="0" algn="l" defTabSz="914400" rtl="0" eaLnBrk="1" fontAlgn="base" latinLnBrk="0" hangingPunct="1">
                        <a:lnSpc>
                          <a:spcPct val="100000"/>
                        </a:lnSpc>
                        <a:spcBef>
                          <a:spcPts val="600"/>
                        </a:spcBef>
                        <a:spcAft>
                          <a:spcPct val="0"/>
                        </a:spcAft>
                        <a:buClrTx/>
                        <a:buSzTx/>
                        <a:buFontTx/>
                        <a:buNone/>
                        <a:tabLst/>
                      </a:pPr>
                      <a:r>
                        <a:rPr kumimoji="0" lang="en-GB" sz="2400" b="1" u="none" strike="noStrike" cap="none" normalizeH="0" baseline="0" dirty="0">
                          <a:ln>
                            <a:noFill/>
                          </a:ln>
                          <a:effectLst/>
                        </a:rPr>
                        <a:t>Basic </a:t>
                      </a:r>
                    </a:p>
                    <a:p>
                      <a:pPr marL="72000" marR="0" lvl="0" indent="0" algn="l" defTabSz="914400" rtl="0" eaLnBrk="1" fontAlgn="base" latinLnBrk="0" hangingPunct="1">
                        <a:lnSpc>
                          <a:spcPct val="100000"/>
                        </a:lnSpc>
                        <a:spcBef>
                          <a:spcPts val="600"/>
                        </a:spcBef>
                        <a:spcAft>
                          <a:spcPct val="0"/>
                        </a:spcAft>
                        <a:buClrTx/>
                        <a:buSzTx/>
                        <a:buFontTx/>
                        <a:buNone/>
                        <a:tabLst/>
                      </a:pPr>
                      <a:r>
                        <a:rPr kumimoji="0" lang="en-GB" sz="2400" b="1" u="none" strike="noStrike" cap="none" normalizeH="0" baseline="0" dirty="0">
                          <a:ln>
                            <a:noFill/>
                          </a:ln>
                          <a:effectLst/>
                        </a:rPr>
                        <a:t>Form</a:t>
                      </a:r>
                      <a:endParaRPr kumimoji="0" lang="en-US" sz="2400" b="1" i="0" u="none" strike="noStrike" cap="none" normalizeH="0" baseline="0" dirty="0">
                        <a:ln>
                          <a:noFill/>
                        </a:ln>
                        <a:solidFill>
                          <a:schemeClr val="bg1"/>
                        </a:solidFill>
                        <a:effectLst/>
                        <a:latin typeface="+mn-lt"/>
                      </a:endParaRPr>
                    </a:p>
                  </a:txBody>
                  <a:tcPr horzOverflow="overflow">
                    <a:solidFill>
                      <a:schemeClr val="accent1">
                        <a:lumMod val="60000"/>
                        <a:lumOff val="40000"/>
                      </a:schemeClr>
                    </a:solidFill>
                  </a:tcPr>
                </a:tc>
                <a:tc>
                  <a:txBody>
                    <a:bodyPr/>
                    <a:lstStyle/>
                    <a:p>
                      <a:pPr marL="72000" marR="0" lvl="0" indent="0" algn="l" defTabSz="914400" rtl="0" eaLnBrk="1" fontAlgn="base" latinLnBrk="0" hangingPunct="1">
                        <a:lnSpc>
                          <a:spcPct val="100000"/>
                        </a:lnSpc>
                        <a:spcBef>
                          <a:spcPts val="600"/>
                        </a:spcBef>
                        <a:spcAft>
                          <a:spcPct val="0"/>
                        </a:spcAft>
                        <a:buClrTx/>
                        <a:buSzTx/>
                        <a:buFontTx/>
                        <a:buNone/>
                        <a:tabLst/>
                      </a:pPr>
                      <a:r>
                        <a:rPr kumimoji="0" lang="en-GB" sz="2400" b="1" u="none" strike="noStrike" cap="none" normalizeH="0" baseline="0" dirty="0">
                          <a:ln>
                            <a:noFill/>
                          </a:ln>
                          <a:effectLst/>
                        </a:rPr>
                        <a:t>Primary</a:t>
                      </a:r>
                    </a:p>
                    <a:p>
                      <a:pPr marL="72000" marR="0" lvl="0" indent="0" algn="l" defTabSz="914400" rtl="0" eaLnBrk="1" fontAlgn="base" latinLnBrk="0" hangingPunct="1">
                        <a:lnSpc>
                          <a:spcPct val="100000"/>
                        </a:lnSpc>
                        <a:spcBef>
                          <a:spcPts val="600"/>
                        </a:spcBef>
                        <a:spcAft>
                          <a:spcPct val="0"/>
                        </a:spcAft>
                        <a:buClrTx/>
                        <a:buSzTx/>
                        <a:buFontTx/>
                        <a:buNone/>
                        <a:tabLst/>
                      </a:pPr>
                      <a:r>
                        <a:rPr kumimoji="0" lang="en-GB" sz="2400" b="1" u="none" strike="noStrike" cap="none" normalizeH="0" baseline="0" dirty="0">
                          <a:ln>
                            <a:noFill/>
                          </a:ln>
                          <a:effectLst/>
                        </a:rPr>
                        <a:t>Aspect</a:t>
                      </a:r>
                      <a:endParaRPr kumimoji="0" lang="en-US" sz="2400" b="1" i="0" u="none" strike="noStrike" cap="none" normalizeH="0" baseline="0" dirty="0">
                        <a:ln>
                          <a:noFill/>
                        </a:ln>
                        <a:solidFill>
                          <a:schemeClr val="bg1"/>
                        </a:solidFill>
                        <a:effectLst/>
                        <a:latin typeface="+mn-lt"/>
                      </a:endParaRPr>
                    </a:p>
                  </a:txBody>
                  <a:tcPr horzOverflow="overflow">
                    <a:solidFill>
                      <a:schemeClr val="accent1">
                        <a:lumMod val="60000"/>
                        <a:lumOff val="40000"/>
                      </a:schemeClr>
                    </a:solidFill>
                  </a:tcPr>
                </a:tc>
                <a:tc>
                  <a:txBody>
                    <a:bodyPr/>
                    <a:lstStyle/>
                    <a:p>
                      <a:pPr marL="72000" marR="0" lvl="0" indent="0" algn="l" defTabSz="914400" rtl="0" eaLnBrk="1" fontAlgn="base" latinLnBrk="0" hangingPunct="1">
                        <a:lnSpc>
                          <a:spcPct val="100000"/>
                        </a:lnSpc>
                        <a:spcBef>
                          <a:spcPts val="600"/>
                        </a:spcBef>
                        <a:spcAft>
                          <a:spcPct val="0"/>
                        </a:spcAft>
                        <a:buClrTx/>
                        <a:buSzTx/>
                        <a:buFontTx/>
                        <a:buNone/>
                        <a:tabLst/>
                      </a:pPr>
                      <a:r>
                        <a:rPr kumimoji="0" lang="en-GB" sz="2400" b="1" u="none" strike="noStrike" cap="none" normalizeH="0" baseline="0" dirty="0">
                          <a:ln>
                            <a:noFill/>
                          </a:ln>
                          <a:effectLst/>
                        </a:rPr>
                        <a:t>Secondary</a:t>
                      </a:r>
                    </a:p>
                    <a:p>
                      <a:pPr marL="72000" marR="0" lvl="0" indent="0" algn="l" defTabSz="914400" rtl="0" eaLnBrk="1" fontAlgn="base" latinLnBrk="0" hangingPunct="1">
                        <a:lnSpc>
                          <a:spcPct val="100000"/>
                        </a:lnSpc>
                        <a:spcBef>
                          <a:spcPts val="600"/>
                        </a:spcBef>
                        <a:spcAft>
                          <a:spcPct val="0"/>
                        </a:spcAft>
                        <a:buClrTx/>
                        <a:buSzTx/>
                        <a:buFontTx/>
                        <a:buNone/>
                        <a:tabLst/>
                      </a:pPr>
                      <a:r>
                        <a:rPr kumimoji="0" lang="en-GB" sz="2400" b="1" u="none" strike="noStrike" cap="none" normalizeH="0" baseline="0" dirty="0">
                          <a:ln>
                            <a:noFill/>
                          </a:ln>
                          <a:effectLst/>
                        </a:rPr>
                        <a:t>Aspect</a:t>
                      </a:r>
                      <a:endParaRPr kumimoji="0" lang="en-US" sz="2400" b="1" i="0" u="none" strike="noStrike" cap="none" normalizeH="0" baseline="0" dirty="0">
                        <a:ln>
                          <a:noFill/>
                        </a:ln>
                        <a:solidFill>
                          <a:schemeClr val="bg1"/>
                        </a:solidFill>
                        <a:effectLst/>
                        <a:latin typeface="+mn-lt"/>
                      </a:endParaRPr>
                    </a:p>
                  </a:txBody>
                  <a:tcPr horzOverflow="overflow">
                    <a:solidFill>
                      <a:schemeClr val="accent1">
                        <a:lumMod val="60000"/>
                        <a:lumOff val="40000"/>
                      </a:schemeClr>
                    </a:solidFill>
                  </a:tcPr>
                </a:tc>
                <a:tc>
                  <a:txBody>
                    <a:bodyPr/>
                    <a:lstStyle/>
                    <a:p>
                      <a:pPr marL="72000" marR="0" lvl="0" indent="0" algn="l" defTabSz="914400" rtl="0" eaLnBrk="1" fontAlgn="base" latinLnBrk="0" hangingPunct="1">
                        <a:lnSpc>
                          <a:spcPct val="100000"/>
                        </a:lnSpc>
                        <a:spcBef>
                          <a:spcPts val="600"/>
                        </a:spcBef>
                        <a:spcAft>
                          <a:spcPct val="0"/>
                        </a:spcAft>
                        <a:buClrTx/>
                        <a:buSzTx/>
                        <a:buFontTx/>
                        <a:buNone/>
                        <a:tabLst/>
                      </a:pPr>
                      <a:r>
                        <a:rPr kumimoji="0" lang="en-GB" sz="2400" b="1" u="none" strike="noStrike" cap="none" normalizeH="0" baseline="0" dirty="0">
                          <a:ln>
                            <a:noFill/>
                          </a:ln>
                          <a:effectLst/>
                        </a:rPr>
                        <a:t>Key Institutional Crisis</a:t>
                      </a:r>
                      <a:endParaRPr kumimoji="0" lang="en-US" sz="2400" b="1" i="0" u="none" strike="noStrike" cap="none" normalizeH="0" baseline="0" dirty="0">
                        <a:ln>
                          <a:noFill/>
                        </a:ln>
                        <a:solidFill>
                          <a:schemeClr val="bg1"/>
                        </a:solidFill>
                        <a:effectLst/>
                        <a:latin typeface="+mn-lt"/>
                      </a:endParaRPr>
                    </a:p>
                  </a:txBody>
                  <a:tcPr horzOverflow="overflow">
                    <a:solidFill>
                      <a:schemeClr val="accent1">
                        <a:lumMod val="60000"/>
                        <a:lumOff val="40000"/>
                      </a:schemeClr>
                    </a:solidFill>
                  </a:tcPr>
                </a:tc>
                <a:tc>
                  <a:txBody>
                    <a:bodyPr/>
                    <a:lstStyle/>
                    <a:p>
                      <a:pPr marL="72000" marR="0" lvl="0" indent="0" algn="l" defTabSz="914400" rtl="0" eaLnBrk="1" fontAlgn="base" latinLnBrk="0" hangingPunct="1">
                        <a:lnSpc>
                          <a:spcPct val="100000"/>
                        </a:lnSpc>
                        <a:spcBef>
                          <a:spcPts val="600"/>
                        </a:spcBef>
                        <a:spcAft>
                          <a:spcPct val="0"/>
                        </a:spcAft>
                        <a:buClrTx/>
                        <a:buSzTx/>
                        <a:buFontTx/>
                        <a:buNone/>
                        <a:tabLst/>
                      </a:pPr>
                      <a:r>
                        <a:rPr kumimoji="0" lang="en-GB" sz="2400" b="1" u="none" strike="noStrike" cap="none" normalizeH="0" baseline="0" dirty="0">
                          <a:ln>
                            <a:noFill/>
                          </a:ln>
                          <a:effectLst/>
                        </a:rPr>
                        <a:t>Spatio-temporal fix</a:t>
                      </a:r>
                      <a:endParaRPr kumimoji="0" lang="en-US" sz="2400" b="1" i="0" u="none" strike="noStrike" cap="none" normalizeH="0" baseline="0" dirty="0">
                        <a:ln>
                          <a:noFill/>
                        </a:ln>
                        <a:solidFill>
                          <a:schemeClr val="bg1"/>
                        </a:solidFill>
                        <a:effectLst/>
                        <a:latin typeface="+mn-lt"/>
                      </a:endParaRPr>
                    </a:p>
                  </a:txBody>
                  <a:tcPr horzOverflow="overflow">
                    <a:solidFill>
                      <a:schemeClr val="accent1">
                        <a:lumMod val="60000"/>
                        <a:lumOff val="40000"/>
                      </a:schemeClr>
                    </a:solidFill>
                  </a:tcPr>
                </a:tc>
                <a:extLst>
                  <a:ext uri="{0D108BD9-81ED-4DB2-BD59-A6C34878D82A}">
                    <a16:rowId xmlns:a16="http://schemas.microsoft.com/office/drawing/2014/main" val="10001"/>
                  </a:ext>
                </a:extLst>
              </a:tr>
              <a:tr h="926434">
                <a:tc>
                  <a:txBody>
                    <a:bodyPr/>
                    <a:lstStyle/>
                    <a:p>
                      <a:pPr marL="72000" marR="0" lvl="0" indent="0" algn="l" defTabSz="914400" rtl="0" eaLnBrk="1" fontAlgn="base" latinLnBrk="0" hangingPunct="1">
                        <a:lnSpc>
                          <a:spcPct val="100000"/>
                        </a:lnSpc>
                        <a:spcBef>
                          <a:spcPts val="600"/>
                        </a:spcBef>
                        <a:spcAft>
                          <a:spcPct val="0"/>
                        </a:spcAft>
                        <a:buClrTx/>
                        <a:buSzTx/>
                        <a:buFontTx/>
                        <a:buNone/>
                        <a:tabLst/>
                      </a:pPr>
                      <a:r>
                        <a:rPr kumimoji="0" lang="en-GB" sz="2000" b="1" u="none" strike="noStrike" cap="none" normalizeH="0" baseline="0" dirty="0">
                          <a:ln>
                            <a:noFill/>
                          </a:ln>
                          <a:effectLst/>
                        </a:rPr>
                        <a:t>Wage relation</a:t>
                      </a:r>
                      <a:endParaRPr kumimoji="0" lang="en-US" sz="2000" b="1"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108000" marR="0" lvl="0" indent="0" algn="l" defTabSz="914400" rtl="0" eaLnBrk="1" fontAlgn="base" latinLnBrk="0" hangingPunct="1">
                        <a:lnSpc>
                          <a:spcPct val="100000"/>
                        </a:lnSpc>
                        <a:spcBef>
                          <a:spcPts val="600"/>
                        </a:spcBef>
                        <a:spcAft>
                          <a:spcPct val="0"/>
                        </a:spcAft>
                        <a:buClrTx/>
                        <a:buSzTx/>
                        <a:buFontTx/>
                        <a:buNone/>
                        <a:tabLst/>
                      </a:pPr>
                      <a:r>
                        <a:rPr kumimoji="0" lang="en-GB" sz="1800" u="none" strike="noStrike" cap="none" normalizeH="0" baseline="0" dirty="0">
                          <a:ln>
                            <a:noFill/>
                          </a:ln>
                          <a:effectLst/>
                        </a:rPr>
                        <a:t>Cost</a:t>
                      </a:r>
                      <a:endParaRPr kumimoji="0" lang="en-US" sz="1800" u="none" strike="noStrike" cap="none" normalizeH="0" baseline="0" dirty="0">
                        <a:ln>
                          <a:noFill/>
                        </a:ln>
                        <a:effectLst/>
                      </a:endParaRPr>
                    </a:p>
                    <a:p>
                      <a:pPr marL="108000" marR="0" lvl="0" indent="0" algn="l" defTabSz="914400" rtl="0" eaLnBrk="1" fontAlgn="base" latinLnBrk="0" hangingPunct="1">
                        <a:lnSpc>
                          <a:spcPct val="100000"/>
                        </a:lnSpc>
                        <a:spcBef>
                          <a:spcPts val="600"/>
                        </a:spcBef>
                        <a:spcAft>
                          <a:spcPct val="0"/>
                        </a:spcAft>
                        <a:buClrTx/>
                        <a:buSzTx/>
                        <a:buFontTx/>
                        <a:buNone/>
                        <a:tabLst/>
                      </a:pP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40000"/>
                        <a:lumOff val="60000"/>
                      </a:schemeClr>
                    </a:solidFill>
                  </a:tcPr>
                </a:tc>
                <a:tc>
                  <a:txBody>
                    <a:bodyPr/>
                    <a:lstStyle/>
                    <a:p>
                      <a:pPr marL="108000" marR="0" lvl="0" indent="0" algn="l" defTabSz="914400" rtl="0" eaLnBrk="1" fontAlgn="base" latinLnBrk="0" hangingPunct="1">
                        <a:lnSpc>
                          <a:spcPct val="100000"/>
                        </a:lnSpc>
                        <a:spcBef>
                          <a:spcPts val="600"/>
                        </a:spcBef>
                        <a:spcAft>
                          <a:spcPct val="0"/>
                        </a:spcAft>
                        <a:buClrTx/>
                        <a:buSzTx/>
                        <a:buFontTx/>
                        <a:buNone/>
                        <a:tabLst/>
                      </a:pPr>
                      <a:r>
                        <a:rPr kumimoji="0" lang="en-GB" sz="1800" u="none" strike="noStrike" cap="none" normalizeH="0" baseline="0" dirty="0">
                          <a:ln>
                            <a:noFill/>
                          </a:ln>
                          <a:effectLst/>
                        </a:rPr>
                        <a:t>Demand</a:t>
                      </a:r>
                    </a:p>
                    <a:p>
                      <a:pPr marL="108000" marR="0" lvl="0" indent="0" algn="l" defTabSz="914400" rtl="0" eaLnBrk="1" fontAlgn="base" latinLnBrk="0" hangingPunct="1">
                        <a:lnSpc>
                          <a:spcPct val="100000"/>
                        </a:lnSpc>
                        <a:spcBef>
                          <a:spcPts val="600"/>
                        </a:spcBef>
                        <a:spcAft>
                          <a:spcPct val="0"/>
                        </a:spcAft>
                        <a:buClrTx/>
                        <a:buSzTx/>
                        <a:buFontTx/>
                        <a:buNone/>
                        <a:tabLst/>
                      </a:pP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20000"/>
                        <a:lumOff val="80000"/>
                      </a:schemeClr>
                    </a:solidFill>
                  </a:tcPr>
                </a:tc>
                <a:tc>
                  <a:txBody>
                    <a:bodyPr/>
                    <a:lstStyle/>
                    <a:p>
                      <a:pPr marL="108000" marR="0" lvl="0" indent="0" algn="l" defTabSz="914400" rtl="0" eaLnBrk="1" fontAlgn="base" latinLnBrk="0" hangingPunct="1">
                        <a:lnSpc>
                          <a:spcPct val="100000"/>
                        </a:lnSpc>
                        <a:spcBef>
                          <a:spcPts val="600"/>
                        </a:spcBef>
                        <a:spcAft>
                          <a:spcPct val="0"/>
                        </a:spcAft>
                        <a:buClrTx/>
                        <a:buSzTx/>
                        <a:buFontTx/>
                        <a:buNone/>
                        <a:tabLst/>
                      </a:pPr>
                      <a:r>
                        <a:rPr kumimoji="0" lang="en-GB" sz="1800" u="none" strike="noStrike" cap="none" normalizeH="0" baseline="0" dirty="0">
                          <a:ln>
                            <a:noFill/>
                          </a:ln>
                          <a:effectLst/>
                        </a:rPr>
                        <a:t>Internationalization </a:t>
                      </a:r>
                      <a:r>
                        <a:rPr kumimoji="0" lang="en-GB" sz="1400" u="none" strike="noStrike" cap="none" normalizeH="0" baseline="0" dirty="0">
                          <a:ln>
                            <a:noFill/>
                          </a:ln>
                          <a:effectLst/>
                          <a:sym typeface="Wingdings" pitchFamily="2" charset="2"/>
                        </a:rPr>
                        <a:t></a:t>
                      </a:r>
                      <a:r>
                        <a:rPr kumimoji="0" lang="en-GB" sz="1800" u="none" strike="noStrike" cap="none" normalizeH="0" baseline="0" dirty="0">
                          <a:ln>
                            <a:noFill/>
                          </a:ln>
                          <a:effectLst/>
                          <a:sym typeface="Wingdings" pitchFamily="2" charset="2"/>
                        </a:rPr>
                        <a:t> changes role of (social) wage</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108000" marR="0" lvl="0" indent="0" algn="l" defTabSz="914400" rtl="0" eaLnBrk="1" fontAlgn="base" latinLnBrk="0" hangingPunct="1">
                        <a:lnSpc>
                          <a:spcPct val="100000"/>
                        </a:lnSpc>
                        <a:spcBef>
                          <a:spcPts val="600"/>
                        </a:spcBef>
                        <a:spcAft>
                          <a:spcPct val="0"/>
                        </a:spcAft>
                        <a:buClrTx/>
                        <a:buSzTx/>
                        <a:buFontTx/>
                        <a:buNone/>
                        <a:tabLst/>
                      </a:pPr>
                      <a:r>
                        <a:rPr kumimoji="0" lang="en-GB" sz="1800" u="none" strike="noStrike" cap="none" normalizeH="0" baseline="0" dirty="0">
                          <a:ln>
                            <a:noFill/>
                          </a:ln>
                          <a:effectLst/>
                        </a:rPr>
                        <a:t>Crisis of national crisis management</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extLst>
                  <a:ext uri="{0D108BD9-81ED-4DB2-BD59-A6C34878D82A}">
                    <a16:rowId xmlns:a16="http://schemas.microsoft.com/office/drawing/2014/main" val="10002"/>
                  </a:ext>
                </a:extLst>
              </a:tr>
              <a:tr h="951746">
                <a:tc>
                  <a:txBody>
                    <a:bodyPr/>
                    <a:lstStyle/>
                    <a:p>
                      <a:pPr marL="72000" marR="0" lvl="0" indent="0" algn="l" defTabSz="914400" rtl="0" eaLnBrk="1" fontAlgn="base" latinLnBrk="0" hangingPunct="1">
                        <a:lnSpc>
                          <a:spcPct val="100000"/>
                        </a:lnSpc>
                        <a:spcBef>
                          <a:spcPts val="600"/>
                        </a:spcBef>
                        <a:spcAft>
                          <a:spcPct val="0"/>
                        </a:spcAft>
                        <a:buClrTx/>
                        <a:buSzTx/>
                        <a:buFontTx/>
                        <a:buNone/>
                        <a:tabLst/>
                      </a:pPr>
                      <a:r>
                        <a:rPr kumimoji="0" lang="en-GB" sz="2000" b="1" u="none" strike="noStrike" cap="none" normalizeH="0" baseline="0" dirty="0">
                          <a:ln>
                            <a:noFill/>
                          </a:ln>
                          <a:effectLst/>
                        </a:rPr>
                        <a:t>Money</a:t>
                      </a:r>
                      <a:endParaRPr kumimoji="0" lang="en-US" sz="2000" b="1"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108000" marR="0" lvl="0" indent="0" algn="l" defTabSz="914400" rtl="0" eaLnBrk="1" fontAlgn="base" latinLnBrk="0" hangingPunct="1">
                        <a:lnSpc>
                          <a:spcPct val="100000"/>
                        </a:lnSpc>
                        <a:spcBef>
                          <a:spcPts val="600"/>
                        </a:spcBef>
                        <a:spcAft>
                          <a:spcPct val="0"/>
                        </a:spcAft>
                        <a:buClrTx/>
                        <a:buSzTx/>
                        <a:buFontTx/>
                        <a:buNone/>
                        <a:tabLst/>
                      </a:pPr>
                      <a:r>
                        <a:rPr kumimoji="0" lang="en-GB" sz="1800" u="none" strike="noStrike" cap="none" normalizeH="0" baseline="0" dirty="0">
                          <a:ln>
                            <a:noFill/>
                          </a:ln>
                          <a:effectLst/>
                        </a:rPr>
                        <a:t>International currency</a:t>
                      </a:r>
                      <a:endParaRPr kumimoji="0" lang="en-US" sz="1800" u="none" strike="noStrike" cap="none" normalizeH="0" baseline="0" dirty="0">
                        <a:ln>
                          <a:noFill/>
                        </a:ln>
                        <a:effectLst/>
                      </a:endParaRPr>
                    </a:p>
                    <a:p>
                      <a:pPr marL="108000" marR="0" lvl="0" indent="0" algn="l" defTabSz="914400" rtl="0" eaLnBrk="1" fontAlgn="base" latinLnBrk="0" hangingPunct="1">
                        <a:lnSpc>
                          <a:spcPct val="100000"/>
                        </a:lnSpc>
                        <a:spcBef>
                          <a:spcPts val="600"/>
                        </a:spcBef>
                        <a:spcAft>
                          <a:spcPct val="0"/>
                        </a:spcAft>
                        <a:buClrTx/>
                        <a:buSzTx/>
                        <a:buFontTx/>
                        <a:buNone/>
                        <a:tabLst/>
                      </a:pP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40000"/>
                        <a:lumOff val="60000"/>
                      </a:schemeClr>
                    </a:solidFill>
                  </a:tcPr>
                </a:tc>
                <a:tc>
                  <a:txBody>
                    <a:bodyPr/>
                    <a:lstStyle/>
                    <a:p>
                      <a:pPr marL="108000" marR="0" lvl="0" indent="0" algn="l" defTabSz="914400" rtl="0" eaLnBrk="1" fontAlgn="base" latinLnBrk="0" hangingPunct="1">
                        <a:lnSpc>
                          <a:spcPct val="100000"/>
                        </a:lnSpc>
                        <a:spcBef>
                          <a:spcPts val="600"/>
                        </a:spcBef>
                        <a:spcAft>
                          <a:spcPct val="0"/>
                        </a:spcAft>
                        <a:buClrTx/>
                        <a:buSzTx/>
                        <a:buFontTx/>
                        <a:buNone/>
                        <a:tabLst/>
                      </a:pPr>
                      <a:r>
                        <a:rPr kumimoji="0" lang="en-GB" sz="1800" u="none" strike="noStrike" cap="none" normalizeH="0" baseline="0" dirty="0">
                          <a:ln>
                            <a:noFill/>
                          </a:ln>
                          <a:effectLst/>
                        </a:rPr>
                        <a:t>National Money</a:t>
                      </a:r>
                    </a:p>
                    <a:p>
                      <a:pPr marL="108000" marR="0" lvl="0" indent="0" algn="l" defTabSz="914400" rtl="0" eaLnBrk="1" fontAlgn="base" latinLnBrk="0" hangingPunct="1">
                        <a:lnSpc>
                          <a:spcPct val="100000"/>
                        </a:lnSpc>
                        <a:spcBef>
                          <a:spcPts val="600"/>
                        </a:spcBef>
                        <a:spcAft>
                          <a:spcPct val="0"/>
                        </a:spcAft>
                        <a:buClrTx/>
                        <a:buSzTx/>
                        <a:buFontTx/>
                        <a:buNone/>
                        <a:tabLst/>
                      </a:pP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20000"/>
                        <a:lumOff val="80000"/>
                      </a:schemeClr>
                    </a:solidFill>
                  </a:tcPr>
                </a:tc>
                <a:tc>
                  <a:txBody>
                    <a:bodyPr/>
                    <a:lstStyle/>
                    <a:p>
                      <a:pPr marL="108000" marR="0" lvl="0" indent="0" algn="l" defTabSz="914400" rtl="0" eaLnBrk="1" fontAlgn="base" latinLnBrk="0" hangingPunct="1">
                        <a:lnSpc>
                          <a:spcPct val="100000"/>
                        </a:lnSpc>
                        <a:spcBef>
                          <a:spcPts val="600"/>
                        </a:spcBef>
                        <a:spcAft>
                          <a:spcPct val="0"/>
                        </a:spcAft>
                        <a:buClrTx/>
                        <a:buSzTx/>
                        <a:buFontTx/>
                        <a:buNone/>
                        <a:tabLst/>
                      </a:pPr>
                      <a:r>
                        <a:rPr kumimoji="0" lang="en-GB" sz="1800" u="none" strike="noStrike" cap="none" normalizeH="0" baseline="0" dirty="0">
                          <a:ln>
                            <a:noFill/>
                          </a:ln>
                          <a:effectLst/>
                        </a:rPr>
                        <a:t>Breakdown of Bretton Woods, change in USD </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108000" marR="0" lvl="0" indent="0" algn="l" defTabSz="914400" rtl="0" eaLnBrk="1" fontAlgn="base" latinLnBrk="0" hangingPunct="1">
                        <a:lnSpc>
                          <a:spcPct val="100000"/>
                        </a:lnSpc>
                        <a:spcBef>
                          <a:spcPts val="600"/>
                        </a:spcBef>
                        <a:spcAft>
                          <a:spcPct val="0"/>
                        </a:spcAft>
                        <a:buClrTx/>
                        <a:buSzTx/>
                        <a:buFontTx/>
                        <a:buNone/>
                        <a:tabLst/>
                      </a:pPr>
                      <a:r>
                        <a:rPr kumimoji="0" lang="en-GB" sz="1800" u="none" strike="noStrike" cap="none" normalizeH="0" baseline="0" dirty="0">
                          <a:ln>
                            <a:noFill/>
                          </a:ln>
                          <a:effectLst/>
                        </a:rPr>
                        <a:t>Crisis in international regimes</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extLst>
                  <a:ext uri="{0D108BD9-81ED-4DB2-BD59-A6C34878D82A}">
                    <a16:rowId xmlns:a16="http://schemas.microsoft.com/office/drawing/2014/main" val="10003"/>
                  </a:ext>
                </a:extLst>
              </a:tr>
              <a:tr h="984442">
                <a:tc>
                  <a:txBody>
                    <a:bodyPr/>
                    <a:lstStyle/>
                    <a:p>
                      <a:pPr marL="72000" marR="0" lvl="0" indent="0" algn="l" defTabSz="914400" rtl="0" eaLnBrk="1" fontAlgn="base" latinLnBrk="0" hangingPunct="1">
                        <a:lnSpc>
                          <a:spcPct val="100000"/>
                        </a:lnSpc>
                        <a:spcBef>
                          <a:spcPts val="600"/>
                        </a:spcBef>
                        <a:spcAft>
                          <a:spcPct val="0"/>
                        </a:spcAft>
                        <a:buClrTx/>
                        <a:buSzTx/>
                        <a:buFontTx/>
                        <a:buNone/>
                        <a:tabLst/>
                      </a:pPr>
                      <a:r>
                        <a:rPr kumimoji="0" lang="en-GB" sz="2000" b="1" u="none" strike="noStrike" cap="none" normalizeH="0" baseline="0" dirty="0">
                          <a:ln>
                            <a:noFill/>
                          </a:ln>
                          <a:effectLst/>
                        </a:rPr>
                        <a:t>State</a:t>
                      </a:r>
                      <a:endParaRPr kumimoji="0" lang="en-US" sz="2000" b="1"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108000" marR="0" lvl="0" indent="0" algn="l" defTabSz="914400" rtl="0" eaLnBrk="1" fontAlgn="base" latinLnBrk="0" hangingPunct="1">
                        <a:lnSpc>
                          <a:spcPct val="100000"/>
                        </a:lnSpc>
                        <a:spcBef>
                          <a:spcPts val="600"/>
                        </a:spcBef>
                        <a:spcAft>
                          <a:spcPct val="0"/>
                        </a:spcAft>
                        <a:buClrTx/>
                        <a:buSzTx/>
                        <a:buFontTx/>
                        <a:buNone/>
                        <a:tabLst/>
                      </a:pPr>
                      <a:r>
                        <a:rPr kumimoji="0" lang="en-GB" sz="1800" u="none" strike="noStrike" cap="none" normalizeH="0" baseline="0" dirty="0">
                          <a:ln>
                            <a:noFill/>
                          </a:ln>
                          <a:effectLst/>
                        </a:rPr>
                        <a:t>Social exclusion, new social movements </a:t>
                      </a:r>
                      <a:endParaRPr kumimoji="0" lang="en-GB" sz="1800" b="0" i="0" u="none" strike="noStrike" cap="none" normalizeH="0" baseline="0" dirty="0">
                        <a:ln>
                          <a:noFill/>
                        </a:ln>
                        <a:solidFill>
                          <a:schemeClr val="tx1"/>
                        </a:solidFill>
                        <a:effectLst/>
                        <a:latin typeface="+mn-lt"/>
                      </a:endParaRPr>
                    </a:p>
                  </a:txBody>
                  <a:tcPr horzOverflow="overflow">
                    <a:solidFill>
                      <a:schemeClr val="accent1">
                        <a:lumMod val="20000"/>
                        <a:lumOff val="80000"/>
                      </a:schemeClr>
                    </a:solidFill>
                  </a:tcPr>
                </a:tc>
                <a:tc>
                  <a:txBody>
                    <a:bodyPr/>
                    <a:lstStyle/>
                    <a:p>
                      <a:pPr marL="108000" marR="0" lvl="0" indent="0" algn="l" defTabSz="914400" rtl="0" eaLnBrk="1" fontAlgn="base" latinLnBrk="0" hangingPunct="1">
                        <a:lnSpc>
                          <a:spcPct val="100000"/>
                        </a:lnSpc>
                        <a:spcBef>
                          <a:spcPts val="600"/>
                        </a:spcBef>
                        <a:spcAft>
                          <a:spcPct val="0"/>
                        </a:spcAft>
                        <a:buClrTx/>
                        <a:buSzTx/>
                        <a:buFontTx/>
                        <a:buNone/>
                        <a:tabLst/>
                      </a:pPr>
                      <a:r>
                        <a:rPr kumimoji="0" lang="en-GB" sz="1800" u="none" strike="noStrike" cap="none" normalizeH="0" baseline="0" dirty="0">
                          <a:ln>
                            <a:noFill/>
                          </a:ln>
                          <a:effectLst/>
                        </a:rPr>
                        <a:t>Increasing economic intervention</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108000" marR="0" lvl="0" indent="0" algn="l" defTabSz="914400" rtl="0" eaLnBrk="1" fontAlgn="base" latinLnBrk="0" hangingPunct="1">
                        <a:lnSpc>
                          <a:spcPct val="100000"/>
                        </a:lnSpc>
                        <a:spcBef>
                          <a:spcPts val="600"/>
                        </a:spcBef>
                        <a:spcAft>
                          <a:spcPct val="0"/>
                        </a:spcAft>
                        <a:buClrTx/>
                        <a:buSzTx/>
                        <a:buFontTx/>
                        <a:buNone/>
                        <a:tabLst/>
                      </a:pPr>
                      <a:r>
                        <a:rPr kumimoji="0" lang="en-GB" sz="1800" u="none" strike="noStrike" cap="none" normalizeH="0" baseline="0" dirty="0">
                          <a:ln>
                            <a:noFill/>
                          </a:ln>
                          <a:effectLst/>
                        </a:rPr>
                        <a:t>Fiscal, rationality, legitimacy, and hegemonic crises </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108000" marR="0" lvl="0" indent="0" algn="l" defTabSz="914400" rtl="0" eaLnBrk="1" fontAlgn="base" latinLnBrk="0" hangingPunct="1">
                        <a:lnSpc>
                          <a:spcPct val="100000"/>
                        </a:lnSpc>
                        <a:spcBef>
                          <a:spcPts val="600"/>
                        </a:spcBef>
                        <a:spcAft>
                          <a:spcPct val="0"/>
                        </a:spcAft>
                        <a:buClrTx/>
                        <a:buSzTx/>
                        <a:buFontTx/>
                        <a:buNone/>
                        <a:tabLst/>
                      </a:pPr>
                      <a:r>
                        <a:rPr kumimoji="0" lang="en-GB" sz="1800" u="none" strike="noStrike" cap="none" normalizeH="0" baseline="0" dirty="0">
                          <a:ln>
                            <a:noFill/>
                          </a:ln>
                          <a:effectLst/>
                        </a:rPr>
                        <a:t>Declining power of national states</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extLst>
                  <a:ext uri="{0D108BD9-81ED-4DB2-BD59-A6C34878D82A}">
                    <a16:rowId xmlns:a16="http://schemas.microsoft.com/office/drawing/2014/main" val="10004"/>
                  </a:ext>
                </a:extLst>
              </a:tr>
              <a:tr h="1290458">
                <a:tc>
                  <a:txBody>
                    <a:bodyPr/>
                    <a:lstStyle/>
                    <a:p>
                      <a:pPr marL="72000" marR="0" lvl="0" indent="0" algn="l" defTabSz="914400" rtl="0" eaLnBrk="1" fontAlgn="base" latinLnBrk="0" hangingPunct="1">
                        <a:lnSpc>
                          <a:spcPct val="100000"/>
                        </a:lnSpc>
                        <a:spcBef>
                          <a:spcPts val="600"/>
                        </a:spcBef>
                        <a:spcAft>
                          <a:spcPct val="0"/>
                        </a:spcAft>
                        <a:buClrTx/>
                        <a:buSzTx/>
                        <a:buFontTx/>
                        <a:buNone/>
                        <a:tabLst/>
                      </a:pPr>
                      <a:r>
                        <a:rPr kumimoji="0" lang="en-GB" sz="2000" b="1" u="none" strike="noStrike" cap="none" normalizeH="0" baseline="0" dirty="0">
                          <a:ln>
                            <a:noFill/>
                          </a:ln>
                          <a:effectLst/>
                        </a:rPr>
                        <a:t>Capital</a:t>
                      </a:r>
                      <a:endParaRPr kumimoji="0" lang="en-US" sz="2000" b="1"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108000" marR="0" lvl="0" indent="0" algn="l" defTabSz="914400" rtl="0" eaLnBrk="1" fontAlgn="base" latinLnBrk="0" hangingPunct="1">
                        <a:lnSpc>
                          <a:spcPct val="100000"/>
                        </a:lnSpc>
                        <a:spcBef>
                          <a:spcPts val="600"/>
                        </a:spcBef>
                        <a:spcAft>
                          <a:spcPct val="0"/>
                        </a:spcAft>
                        <a:buClrTx/>
                        <a:buSzTx/>
                        <a:buFontTx/>
                        <a:buNone/>
                        <a:tabLst/>
                      </a:pPr>
                      <a:r>
                        <a:rPr kumimoji="0" lang="en-GB" sz="1800" u="none" strike="noStrike" cap="none" normalizeH="0" baseline="0" dirty="0">
                          <a:ln>
                            <a:noFill/>
                          </a:ln>
                          <a:effectLst/>
                        </a:rPr>
                        <a:t>Money as most abstract expression of capital</a:t>
                      </a: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20000"/>
                        <a:lumOff val="80000"/>
                      </a:schemeClr>
                    </a:solidFill>
                  </a:tcPr>
                </a:tc>
                <a:tc>
                  <a:txBody>
                    <a:bodyPr/>
                    <a:lstStyle/>
                    <a:p>
                      <a:pPr marL="108000" marR="0" lvl="0" indent="0" algn="l" defTabSz="914400" rtl="0" eaLnBrk="1" fontAlgn="base" latinLnBrk="0" hangingPunct="1">
                        <a:lnSpc>
                          <a:spcPct val="100000"/>
                        </a:lnSpc>
                        <a:spcBef>
                          <a:spcPts val="600"/>
                        </a:spcBef>
                        <a:spcAft>
                          <a:spcPct val="0"/>
                        </a:spcAft>
                        <a:buClrTx/>
                        <a:buSzTx/>
                        <a:buFontTx/>
                        <a:buNone/>
                        <a:tabLst/>
                      </a:pPr>
                      <a:r>
                        <a:rPr kumimoji="0" lang="en-GB" sz="1800" u="none" strike="noStrike" cap="none" normalizeH="0" baseline="0" dirty="0">
                          <a:ln>
                            <a:noFill/>
                          </a:ln>
                          <a:effectLst/>
                        </a:rPr>
                        <a:t>Capital as stock of fixed assets valorized in given time-place</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108000" marR="0" lvl="0" indent="0" algn="l" defTabSz="914400" rtl="0" eaLnBrk="1" fontAlgn="base" latinLnBrk="0" hangingPunct="1">
                        <a:lnSpc>
                          <a:spcPct val="100000"/>
                        </a:lnSpc>
                        <a:spcBef>
                          <a:spcPts val="600"/>
                        </a:spcBef>
                        <a:spcAft>
                          <a:spcPct val="0"/>
                        </a:spcAft>
                        <a:buClrTx/>
                        <a:buSzTx/>
                        <a:buFontTx/>
                        <a:buNone/>
                        <a:tabLst/>
                      </a:pPr>
                      <a:r>
                        <a:rPr kumimoji="0" lang="en-GB" sz="1800" u="none" strike="noStrike" cap="none" normalizeH="0" baseline="0" dirty="0">
                          <a:ln>
                            <a:noFill/>
                          </a:ln>
                          <a:effectLst/>
                        </a:rPr>
                        <a:t>Disruption of Fordist circuits</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108000" marR="0" lvl="0" indent="0" algn="l" defTabSz="914400" rtl="0" eaLnBrk="1" fontAlgn="base" latinLnBrk="0" hangingPunct="1">
                        <a:lnSpc>
                          <a:spcPct val="100000"/>
                        </a:lnSpc>
                        <a:spcBef>
                          <a:spcPts val="600"/>
                        </a:spcBef>
                        <a:spcAft>
                          <a:spcPct val="0"/>
                        </a:spcAft>
                        <a:buClrTx/>
                        <a:buSzTx/>
                        <a:buFontTx/>
                        <a:buNone/>
                        <a:tabLst/>
                      </a:pPr>
                      <a:r>
                        <a:rPr kumimoji="0" lang="en-GB" sz="1800" u="none" strike="noStrike" cap="none" normalizeH="0" baseline="0" dirty="0">
                          <a:ln>
                            <a:noFill/>
                          </a:ln>
                          <a:effectLst/>
                        </a:rPr>
                        <a:t>Atlantic Fordism</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extLst>
                  <a:ext uri="{0D108BD9-81ED-4DB2-BD59-A6C34878D82A}">
                    <a16:rowId xmlns:a16="http://schemas.microsoft.com/office/drawing/2014/main" val="10005"/>
                  </a:ext>
                </a:extLst>
              </a:tr>
              <a:tr h="1460252">
                <a:tc>
                  <a:txBody>
                    <a:bodyPr/>
                    <a:lstStyle/>
                    <a:p>
                      <a:pPr marL="72000" marR="0" lvl="0" indent="0" algn="l" defTabSz="914400" rtl="0" eaLnBrk="1" fontAlgn="base" latinLnBrk="0" hangingPunct="1">
                        <a:lnSpc>
                          <a:spcPct val="100000"/>
                        </a:lnSpc>
                        <a:spcBef>
                          <a:spcPts val="600"/>
                        </a:spcBef>
                        <a:spcAft>
                          <a:spcPct val="0"/>
                        </a:spcAft>
                        <a:buClrTx/>
                        <a:buSzTx/>
                        <a:buFontTx/>
                        <a:buNone/>
                        <a:tabLst/>
                      </a:pPr>
                      <a:r>
                        <a:rPr kumimoji="0" lang="en-US" sz="2000" b="1" i="0" u="none" strike="noStrike" cap="none" normalizeH="0" baseline="0" dirty="0">
                          <a:ln>
                            <a:noFill/>
                          </a:ln>
                          <a:solidFill>
                            <a:schemeClr val="tx1"/>
                          </a:solidFill>
                          <a:effectLst/>
                          <a:latin typeface="+mn-lt"/>
                        </a:rPr>
                        <a:t>Nature</a:t>
                      </a:r>
                    </a:p>
                  </a:txBody>
                  <a:tcPr horzOverflow="overflow">
                    <a:solidFill>
                      <a:schemeClr val="accent1">
                        <a:lumMod val="60000"/>
                        <a:lumOff val="40000"/>
                      </a:schemeClr>
                    </a:solidFill>
                  </a:tcPr>
                </a:tc>
                <a:tc>
                  <a:txBody>
                    <a:bodyPr/>
                    <a:lstStyle/>
                    <a:p>
                      <a:pPr marL="108000" marR="0" lvl="0" indent="0" algn="l" defTabSz="914400" rtl="0" eaLnBrk="1" fontAlgn="base" latinLnBrk="0" hangingPunct="1">
                        <a:lnSpc>
                          <a:spcPct val="100000"/>
                        </a:lnSpc>
                        <a:spcBef>
                          <a:spcPts val="600"/>
                        </a:spcBef>
                        <a:spcAft>
                          <a:spcPct val="0"/>
                        </a:spcAft>
                        <a:buClrTx/>
                        <a:buSzTx/>
                        <a:buFontTx/>
                        <a:buNone/>
                        <a:tabLst/>
                      </a:pPr>
                      <a:r>
                        <a:rPr kumimoji="0" lang="en-US" sz="1800" b="0" i="0" u="none" strike="noStrike" cap="none" normalizeH="0" baseline="0" dirty="0">
                          <a:ln>
                            <a:noFill/>
                          </a:ln>
                          <a:solidFill>
                            <a:schemeClr val="tx1"/>
                          </a:solidFill>
                          <a:effectLst/>
                          <a:latin typeface="+mn-lt"/>
                        </a:rPr>
                        <a:t>Environmental crisis (sink)</a:t>
                      </a:r>
                    </a:p>
                  </a:txBody>
                  <a:tcPr horzOverflow="overflow">
                    <a:solidFill>
                      <a:schemeClr val="accent1">
                        <a:lumMod val="20000"/>
                        <a:lumOff val="80000"/>
                      </a:schemeClr>
                    </a:solidFill>
                  </a:tcPr>
                </a:tc>
                <a:tc>
                  <a:txBody>
                    <a:bodyPr/>
                    <a:lstStyle/>
                    <a:p>
                      <a:pPr marL="108000" marR="0" lvl="0" indent="0" algn="l" defTabSz="914400" rtl="0" eaLnBrk="1" fontAlgn="base" latinLnBrk="0" hangingPunct="1">
                        <a:lnSpc>
                          <a:spcPct val="100000"/>
                        </a:lnSpc>
                        <a:spcBef>
                          <a:spcPts val="600"/>
                        </a:spcBef>
                        <a:spcAft>
                          <a:spcPct val="0"/>
                        </a:spcAft>
                        <a:buClrTx/>
                        <a:buSzTx/>
                        <a:buFontTx/>
                        <a:buNone/>
                        <a:tabLst/>
                      </a:pPr>
                      <a:r>
                        <a:rPr kumimoji="0" lang="en-US" sz="1800" b="0" i="0" u="none" strike="noStrike" cap="none" normalizeH="0" baseline="0" dirty="0">
                          <a:ln>
                            <a:noFill/>
                          </a:ln>
                          <a:solidFill>
                            <a:schemeClr val="tx1"/>
                          </a:solidFill>
                          <a:effectLst/>
                          <a:latin typeface="+mn-lt"/>
                        </a:rPr>
                        <a:t>Resource</a:t>
                      </a:r>
                    </a:p>
                  </a:txBody>
                  <a:tcPr horzOverflow="overflow">
                    <a:solidFill>
                      <a:schemeClr val="bg1"/>
                    </a:solidFill>
                  </a:tcPr>
                </a:tc>
                <a:tc>
                  <a:txBody>
                    <a:bodyPr/>
                    <a:lstStyle/>
                    <a:p>
                      <a:pPr marL="108000" marR="0" lvl="0" indent="0" algn="l" defTabSz="914400" rtl="0" eaLnBrk="1" fontAlgn="base" latinLnBrk="0" hangingPunct="1">
                        <a:lnSpc>
                          <a:spcPct val="100000"/>
                        </a:lnSpc>
                        <a:spcBef>
                          <a:spcPts val="600"/>
                        </a:spcBef>
                        <a:spcAft>
                          <a:spcPct val="0"/>
                        </a:spcAft>
                        <a:buClrTx/>
                        <a:buSzTx/>
                        <a:buFontTx/>
                        <a:buNone/>
                        <a:tabLst/>
                      </a:pPr>
                      <a:r>
                        <a:rPr kumimoji="0" lang="en-US" sz="1800" b="0" i="0" u="none" strike="noStrike" cap="none" normalizeH="0" baseline="0" dirty="0">
                          <a:ln>
                            <a:noFill/>
                          </a:ln>
                          <a:solidFill>
                            <a:schemeClr val="tx1"/>
                          </a:solidFill>
                          <a:effectLst/>
                          <a:latin typeface="+mn-lt"/>
                        </a:rPr>
                        <a:t>Imperial resistance</a:t>
                      </a:r>
                    </a:p>
                  </a:txBody>
                  <a:tcPr horzOverflow="overflow">
                    <a:solidFill>
                      <a:schemeClr val="bg1"/>
                    </a:solidFill>
                  </a:tcPr>
                </a:tc>
                <a:tc>
                  <a:txBody>
                    <a:bodyPr/>
                    <a:lstStyle/>
                    <a:p>
                      <a:pPr marL="108000" marR="0" lvl="0" indent="0" algn="l" defTabSz="914400" rtl="0" eaLnBrk="1" fontAlgn="base" latinLnBrk="0" hangingPunct="1">
                        <a:lnSpc>
                          <a:spcPct val="100000"/>
                        </a:lnSpc>
                        <a:spcBef>
                          <a:spcPts val="600"/>
                        </a:spcBef>
                        <a:spcAft>
                          <a:spcPct val="0"/>
                        </a:spcAft>
                        <a:buClrTx/>
                        <a:buSzTx/>
                        <a:buFontTx/>
                        <a:buNone/>
                        <a:tabLst/>
                      </a:pPr>
                      <a:r>
                        <a:rPr kumimoji="0" lang="en-US" sz="1800" b="0" i="0" u="none" strike="noStrike" cap="none" normalizeH="0" baseline="0" dirty="0">
                          <a:ln>
                            <a:noFill/>
                          </a:ln>
                          <a:solidFill>
                            <a:schemeClr val="tx1"/>
                          </a:solidFill>
                          <a:effectLst/>
                          <a:latin typeface="+mn-lt"/>
                        </a:rPr>
                        <a:t>Imperial crisis</a:t>
                      </a:r>
                    </a:p>
                  </a:txBody>
                  <a:tcPr horzOverflow="overflow">
                    <a:solidFill>
                      <a:schemeClr val="bg1"/>
                    </a:solidFill>
                  </a:tcPr>
                </a:tc>
                <a:extLst>
                  <a:ext uri="{0D108BD9-81ED-4DB2-BD59-A6C34878D82A}">
                    <a16:rowId xmlns:a16="http://schemas.microsoft.com/office/drawing/2014/main" val="2910241230"/>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pPr algn="ctr"/>
            <a:r>
              <a:rPr lang="en-GB" sz="4000" b="1" dirty="0">
                <a:latin typeface="+mn-lt"/>
              </a:rPr>
              <a:t>Explanation</a:t>
            </a:r>
          </a:p>
        </p:txBody>
      </p:sp>
      <p:sp>
        <p:nvSpPr>
          <p:cNvPr id="3" name="Content Placeholder 2"/>
          <p:cNvSpPr>
            <a:spLocks noGrp="1"/>
          </p:cNvSpPr>
          <p:nvPr>
            <p:ph idx="1"/>
          </p:nvPr>
        </p:nvSpPr>
        <p:spPr>
          <a:xfrm>
            <a:off x="323528" y="1600200"/>
            <a:ext cx="8363272" cy="4925144"/>
          </a:xfrm>
        </p:spPr>
        <p:txBody>
          <a:bodyPr>
            <a:noAutofit/>
          </a:bodyPr>
          <a:lstStyle/>
          <a:p>
            <a:pPr>
              <a:spcBef>
                <a:spcPts val="600"/>
              </a:spcBef>
            </a:pPr>
            <a:r>
              <a:rPr lang="en-GB" sz="2600" dirty="0"/>
              <a:t>Principal structural forms are wage relation and money, others are complementary when Fordism is stable</a:t>
            </a:r>
          </a:p>
          <a:p>
            <a:pPr>
              <a:spcBef>
                <a:spcPts val="600"/>
              </a:spcBef>
            </a:pPr>
            <a:r>
              <a:rPr lang="en-GB" sz="2600" dirty="0"/>
              <a:t>Primary aspect of wage in Fordism en régulation was as source of demand, primary aspect of money was national</a:t>
            </a:r>
          </a:p>
          <a:p>
            <a:pPr>
              <a:spcBef>
                <a:spcPts val="600"/>
              </a:spcBef>
            </a:pPr>
            <a:r>
              <a:rPr lang="en-GB" sz="2600" dirty="0"/>
              <a:t>Secondary aspect of wage handled via Fordist productivity increases, secondary aspect of money via BW institutions</a:t>
            </a:r>
          </a:p>
          <a:p>
            <a:pPr>
              <a:spcBef>
                <a:spcPts val="600"/>
              </a:spcBef>
            </a:pPr>
            <a:r>
              <a:rPr lang="en-GB" sz="2600" dirty="0"/>
              <a:t>Spatio-temporal fix depended on embedding of Fordism in national and international order</a:t>
            </a:r>
          </a:p>
          <a:p>
            <a:pPr>
              <a:spcBef>
                <a:spcPts val="600"/>
              </a:spcBef>
            </a:pPr>
            <a:r>
              <a:rPr lang="en-GB" sz="2600" dirty="0"/>
              <a:t>Society-nature relations focused on access to resources</a:t>
            </a:r>
          </a:p>
          <a:p>
            <a:pPr>
              <a:spcBef>
                <a:spcPts val="600"/>
              </a:spcBef>
            </a:pPr>
            <a:r>
              <a:rPr lang="en-GB" sz="2600" dirty="0"/>
              <a:t>Crisis emerges when internationalization and other spatio-temporal changes reverse primary </a:t>
            </a:r>
            <a:r>
              <a:rPr lang="en-GB" sz="2200" dirty="0"/>
              <a:t>&amp;</a:t>
            </a:r>
            <a:r>
              <a:rPr lang="en-GB" sz="2600" dirty="0"/>
              <a:t> secondary aspects of contradictions, undermining dominant institutional fixes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95" name="Group 75"/>
          <p:cNvGraphicFramePr>
            <a:graphicFrameLocks noGrp="1"/>
          </p:cNvGraphicFramePr>
          <p:nvPr>
            <p:ph type="tbl" idx="1"/>
            <p:extLst>
              <p:ext uri="{D42A27DB-BD31-4B8C-83A1-F6EECF244321}">
                <p14:modId xmlns:p14="http://schemas.microsoft.com/office/powerpoint/2010/main" val="3579241300"/>
              </p:ext>
            </p:extLst>
          </p:nvPr>
        </p:nvGraphicFramePr>
        <p:xfrm>
          <a:off x="-745" y="0"/>
          <a:ext cx="9144745" cy="6840000"/>
        </p:xfrm>
        <a:graphic>
          <a:graphicData uri="http://schemas.openxmlformats.org/drawingml/2006/table">
            <a:tbl>
              <a:tblPr>
                <a:tableStyleId>{3C2FFA5D-87B4-456A-9821-1D502468CF0F}</a:tableStyleId>
              </a:tblPr>
              <a:tblGrid>
                <a:gridCol w="1214541">
                  <a:extLst>
                    <a:ext uri="{9D8B030D-6E8A-4147-A177-3AD203B41FA5}">
                      <a16:colId xmlns:a16="http://schemas.microsoft.com/office/drawing/2014/main" val="20000"/>
                    </a:ext>
                  </a:extLst>
                </a:gridCol>
                <a:gridCol w="1714647">
                  <a:extLst>
                    <a:ext uri="{9D8B030D-6E8A-4147-A177-3AD203B41FA5}">
                      <a16:colId xmlns:a16="http://schemas.microsoft.com/office/drawing/2014/main" val="20001"/>
                    </a:ext>
                  </a:extLst>
                </a:gridCol>
                <a:gridCol w="2111557">
                  <a:extLst>
                    <a:ext uri="{9D8B030D-6E8A-4147-A177-3AD203B41FA5}">
                      <a16:colId xmlns:a16="http://schemas.microsoft.com/office/drawing/2014/main" val="20002"/>
                    </a:ext>
                  </a:extLst>
                </a:gridCol>
                <a:gridCol w="2160000">
                  <a:extLst>
                    <a:ext uri="{9D8B030D-6E8A-4147-A177-3AD203B41FA5}">
                      <a16:colId xmlns:a16="http://schemas.microsoft.com/office/drawing/2014/main" val="20003"/>
                    </a:ext>
                  </a:extLst>
                </a:gridCol>
                <a:gridCol w="1944000">
                  <a:extLst>
                    <a:ext uri="{9D8B030D-6E8A-4147-A177-3AD203B41FA5}">
                      <a16:colId xmlns:a16="http://schemas.microsoft.com/office/drawing/2014/main" val="20004"/>
                    </a:ext>
                  </a:extLst>
                </a:gridCol>
              </a:tblGrid>
              <a:tr h="594000">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n-GB" sz="3200" b="1" dirty="0">
                          <a:solidFill>
                            <a:schemeClr val="bg1"/>
                          </a:solidFill>
                        </a:rPr>
                        <a:t>Knowledge-Based Economy</a:t>
                      </a:r>
                      <a:endParaRPr kumimoji="0" lang="en-US" sz="3200" b="1" i="0" u="none" strike="noStrike" cap="none" normalizeH="0" baseline="0" dirty="0">
                        <a:ln>
                          <a:noFill/>
                        </a:ln>
                        <a:solidFill>
                          <a:schemeClr val="bg1"/>
                        </a:solidFill>
                        <a:effectLst/>
                        <a:latin typeface="Arial" charset="0"/>
                      </a:endParaRPr>
                    </a:p>
                  </a:txBody>
                  <a:tcPr horzOverflow="overflow">
                    <a:solidFill>
                      <a:schemeClr val="accent1">
                        <a:lumMod val="75000"/>
                      </a:schemeClr>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1A0"/>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1A0"/>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1A0"/>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1A0"/>
                    </a:solidFill>
                  </a:tcPr>
                </a:tc>
                <a:extLst>
                  <a:ext uri="{0D108BD9-81ED-4DB2-BD59-A6C34878D82A}">
                    <a16:rowId xmlns:a16="http://schemas.microsoft.com/office/drawing/2014/main" val="10000"/>
                  </a:ext>
                </a:extLst>
              </a:tr>
              <a:tr h="756000">
                <a:tc>
                  <a:txBody>
                    <a:bodyPr/>
                    <a:lstStyle/>
                    <a:p>
                      <a:pPr marL="0" marR="0" lvl="0" indent="0" algn="l" defTabSz="914400" rtl="0" eaLnBrk="1" fontAlgn="base" latinLnBrk="0" hangingPunct="1">
                        <a:lnSpc>
                          <a:spcPts val="2300"/>
                        </a:lnSpc>
                        <a:spcBef>
                          <a:spcPts val="0"/>
                        </a:spcBef>
                        <a:spcAft>
                          <a:spcPct val="0"/>
                        </a:spcAft>
                        <a:buClrTx/>
                        <a:buSzTx/>
                        <a:buFontTx/>
                        <a:buNone/>
                        <a:tabLst/>
                      </a:pPr>
                      <a:r>
                        <a:rPr kumimoji="0" lang="en-GB" sz="2400" b="1" u="none" strike="noStrike" cap="none" normalizeH="0" baseline="0" dirty="0">
                          <a:ln>
                            <a:noFill/>
                          </a:ln>
                          <a:effectLst/>
                        </a:rPr>
                        <a:t>Basic </a:t>
                      </a:r>
                    </a:p>
                    <a:p>
                      <a:pPr marL="0" marR="0" lvl="0" indent="0" algn="l" defTabSz="914400" rtl="0" eaLnBrk="1" fontAlgn="base" latinLnBrk="0" hangingPunct="1">
                        <a:lnSpc>
                          <a:spcPts val="2300"/>
                        </a:lnSpc>
                        <a:spcBef>
                          <a:spcPts val="0"/>
                        </a:spcBef>
                        <a:spcAft>
                          <a:spcPct val="0"/>
                        </a:spcAft>
                        <a:buClrTx/>
                        <a:buSzTx/>
                        <a:buFontTx/>
                        <a:buNone/>
                        <a:tabLst/>
                      </a:pPr>
                      <a:r>
                        <a:rPr kumimoji="0" lang="en-GB" sz="2400" b="1" u="none" strike="noStrike" cap="none" normalizeH="0" baseline="0" dirty="0">
                          <a:ln>
                            <a:noFill/>
                          </a:ln>
                          <a:effectLst/>
                        </a:rPr>
                        <a:t>Form</a:t>
                      </a:r>
                      <a:endParaRPr kumimoji="0" lang="en-US" sz="2400" b="1"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ts val="2300"/>
                        </a:lnSpc>
                        <a:spcBef>
                          <a:spcPts val="0"/>
                        </a:spcBef>
                        <a:spcAft>
                          <a:spcPct val="0"/>
                        </a:spcAft>
                        <a:buClrTx/>
                        <a:buSzTx/>
                        <a:buFontTx/>
                        <a:buNone/>
                        <a:tabLst/>
                      </a:pPr>
                      <a:r>
                        <a:rPr kumimoji="0" lang="en-GB" sz="2400" b="1" u="none" strike="noStrike" cap="none" normalizeH="0" baseline="0" dirty="0">
                          <a:ln>
                            <a:noFill/>
                          </a:ln>
                          <a:effectLst/>
                        </a:rPr>
                        <a:t>Primary</a:t>
                      </a:r>
                    </a:p>
                    <a:p>
                      <a:pPr marL="0" marR="0" lvl="0" indent="0" algn="l" defTabSz="914400" rtl="0" eaLnBrk="1" fontAlgn="base" latinLnBrk="0" hangingPunct="1">
                        <a:lnSpc>
                          <a:spcPts val="2300"/>
                        </a:lnSpc>
                        <a:spcBef>
                          <a:spcPts val="0"/>
                        </a:spcBef>
                        <a:spcAft>
                          <a:spcPct val="0"/>
                        </a:spcAft>
                        <a:buClrTx/>
                        <a:buSzTx/>
                        <a:buFontTx/>
                        <a:buNone/>
                        <a:tabLst/>
                      </a:pPr>
                      <a:r>
                        <a:rPr kumimoji="0" lang="en-GB" sz="2400" b="1" u="none" strike="noStrike" cap="none" normalizeH="0" baseline="0" dirty="0">
                          <a:ln>
                            <a:noFill/>
                          </a:ln>
                          <a:effectLst/>
                        </a:rPr>
                        <a:t>Aspect</a:t>
                      </a:r>
                      <a:endParaRPr kumimoji="0" lang="en-US" sz="2400" b="1"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ts val="2300"/>
                        </a:lnSpc>
                        <a:spcBef>
                          <a:spcPts val="0"/>
                        </a:spcBef>
                        <a:spcAft>
                          <a:spcPct val="0"/>
                        </a:spcAft>
                        <a:buClrTx/>
                        <a:buSzTx/>
                        <a:buFontTx/>
                        <a:buNone/>
                        <a:tabLst/>
                      </a:pPr>
                      <a:r>
                        <a:rPr kumimoji="0" lang="en-GB" sz="2400" b="1" u="none" strike="noStrike" cap="none" normalizeH="0" baseline="0" dirty="0">
                          <a:ln>
                            <a:noFill/>
                          </a:ln>
                          <a:effectLst/>
                        </a:rPr>
                        <a:t>Secondary</a:t>
                      </a:r>
                    </a:p>
                    <a:p>
                      <a:pPr marL="0" marR="0" lvl="0" indent="0" algn="l" defTabSz="914400" rtl="0" eaLnBrk="1" fontAlgn="base" latinLnBrk="0" hangingPunct="1">
                        <a:lnSpc>
                          <a:spcPts val="2300"/>
                        </a:lnSpc>
                        <a:spcBef>
                          <a:spcPts val="0"/>
                        </a:spcBef>
                        <a:spcAft>
                          <a:spcPct val="0"/>
                        </a:spcAft>
                        <a:buClrTx/>
                        <a:buSzTx/>
                        <a:buFontTx/>
                        <a:buNone/>
                        <a:tabLst/>
                      </a:pPr>
                      <a:r>
                        <a:rPr kumimoji="0" lang="en-GB" sz="2400" b="1" u="none" strike="noStrike" cap="none" normalizeH="0" baseline="0" dirty="0">
                          <a:ln>
                            <a:noFill/>
                          </a:ln>
                          <a:effectLst/>
                        </a:rPr>
                        <a:t>Aspect</a:t>
                      </a:r>
                      <a:endParaRPr kumimoji="0" lang="en-US" sz="2400" b="1"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ts val="2300"/>
                        </a:lnSpc>
                        <a:spcBef>
                          <a:spcPts val="0"/>
                        </a:spcBef>
                        <a:spcAft>
                          <a:spcPct val="0"/>
                        </a:spcAft>
                        <a:buClrTx/>
                        <a:buSzTx/>
                        <a:buFontTx/>
                        <a:buNone/>
                        <a:tabLst/>
                      </a:pPr>
                      <a:r>
                        <a:rPr kumimoji="0" lang="en-GB" sz="2400" b="1" u="none" strike="noStrike" cap="none" normalizeH="0" baseline="0" dirty="0">
                          <a:ln>
                            <a:noFill/>
                          </a:ln>
                          <a:effectLst/>
                        </a:rPr>
                        <a:t>Key Institutional Fix</a:t>
                      </a:r>
                      <a:endParaRPr kumimoji="0" lang="en-US" sz="2400" b="1"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ts val="2300"/>
                        </a:lnSpc>
                        <a:spcBef>
                          <a:spcPts val="0"/>
                        </a:spcBef>
                        <a:spcAft>
                          <a:spcPct val="0"/>
                        </a:spcAft>
                        <a:buClrTx/>
                        <a:buSzTx/>
                        <a:buFontTx/>
                        <a:buNone/>
                        <a:tabLst/>
                      </a:pPr>
                      <a:r>
                        <a:rPr kumimoji="0" lang="en-GB" sz="2400" b="1" u="none" strike="noStrike" cap="none" normalizeH="0" baseline="0" dirty="0">
                          <a:ln>
                            <a:noFill/>
                          </a:ln>
                          <a:effectLst/>
                        </a:rPr>
                        <a:t>Spatio-temporal fix</a:t>
                      </a:r>
                      <a:endParaRPr kumimoji="0" lang="en-US" sz="2400" b="1"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extLst>
                  <a:ext uri="{0D108BD9-81ED-4DB2-BD59-A6C34878D82A}">
                    <a16:rowId xmlns:a16="http://schemas.microsoft.com/office/drawing/2014/main" val="10001"/>
                  </a:ext>
                </a:extLst>
              </a:tr>
              <a:tr h="1116000">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2000" b="1" u="none" strike="noStrike" cap="none" normalizeH="0" baseline="0" dirty="0">
                          <a:ln>
                            <a:noFill/>
                          </a:ln>
                          <a:effectLst/>
                        </a:rPr>
                        <a:t>Capital</a:t>
                      </a:r>
                      <a:endParaRPr kumimoji="0" lang="en-US" sz="2000" b="1"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defRPr/>
                      </a:pPr>
                      <a:r>
                        <a:rPr kumimoji="0" lang="en-US" sz="1800" u="none" strike="noStrike" cap="none" normalizeH="0" baseline="0" dirty="0">
                          <a:ln>
                            <a:noFill/>
                          </a:ln>
                          <a:effectLst/>
                        </a:rPr>
                        <a:t>Valorization of knowledge- and design-intensive capital</a:t>
                      </a: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40000"/>
                        <a:lumOff val="60000"/>
                      </a:schemeClr>
                    </a:soli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defRPr/>
                      </a:pPr>
                      <a:r>
                        <a:rPr kumimoji="0" lang="en-US" sz="1800" u="none" strike="noStrike" cap="none" normalizeH="0" baseline="0" dirty="0">
                          <a:ln>
                            <a:noFill/>
                          </a:ln>
                          <a:effectLst/>
                        </a:rPr>
                        <a:t>Capital as intellectual property</a:t>
                      </a:r>
                    </a:p>
                    <a:p>
                      <a:pPr marL="0" marR="0" lvl="0" indent="0" algn="l" defTabSz="914400" rtl="0" eaLnBrk="1" fontAlgn="base" latinLnBrk="0" hangingPunct="1">
                        <a:lnSpc>
                          <a:spcPts val="2000"/>
                        </a:lnSpc>
                        <a:spcBef>
                          <a:spcPts val="0"/>
                        </a:spcBef>
                        <a:spcAft>
                          <a:spcPct val="0"/>
                        </a:spcAft>
                        <a:buClrTx/>
                        <a:buSzTx/>
                        <a:buFontTx/>
                        <a:buNone/>
                        <a:tabLst/>
                      </a:pP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20000"/>
                        <a:lumOff val="80000"/>
                      </a:schemeClr>
                    </a:soli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1800" u="none" strike="noStrike" cap="none" normalizeH="0" baseline="0" dirty="0">
                          <a:ln>
                            <a:noFill/>
                          </a:ln>
                          <a:effectLst/>
                        </a:rPr>
                        <a:t>Competition state plus IPR regimes (with risk of creating anti-commons)</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1800" u="none" strike="noStrike" cap="none" normalizeH="0" baseline="0" dirty="0">
                          <a:ln>
                            <a:noFill/>
                          </a:ln>
                          <a:effectLst/>
                        </a:rPr>
                        <a:t>Knowledge-intensive clusters, cities, regions</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extLst>
                  <a:ext uri="{0D108BD9-81ED-4DB2-BD59-A6C34878D82A}">
                    <a16:rowId xmlns:a16="http://schemas.microsoft.com/office/drawing/2014/main" val="10002"/>
                  </a:ext>
                </a:extLst>
              </a:tr>
              <a:tr h="1152000">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2000" b="1" u="none" strike="noStrike" cap="none" normalizeH="0" baseline="0" dirty="0">
                          <a:ln>
                            <a:noFill/>
                          </a:ln>
                          <a:effectLst/>
                        </a:rPr>
                        <a:t>Compet-ition</a:t>
                      </a:r>
                      <a:endParaRPr kumimoji="0" lang="en-US" sz="2000" b="1"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1800" u="none" strike="noStrike" cap="none" normalizeH="0" baseline="0" dirty="0">
                          <a:ln>
                            <a:noFill/>
                          </a:ln>
                          <a:effectLst/>
                        </a:rPr>
                        <a:t>Innovation-led, Schumpeterian competition</a:t>
                      </a: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40000"/>
                        <a:lumOff val="60000"/>
                      </a:schemeClr>
                    </a:soli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1800" u="none" strike="noStrike" cap="none" normalizeH="0" baseline="0" dirty="0">
                          <a:ln>
                            <a:noFill/>
                          </a:ln>
                          <a:effectLst/>
                        </a:rPr>
                        <a:t>“Race to bottom” and fall-out from creative destruction</a:t>
                      </a: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20000"/>
                        <a:lumOff val="80000"/>
                      </a:schemeClr>
                    </a:soli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1800" u="none" strike="noStrike" cap="none" normalizeH="0" baseline="0" dirty="0">
                          <a:ln>
                            <a:noFill/>
                          </a:ln>
                          <a:effectLst/>
                        </a:rPr>
                        <a:t>Increased role of global trade regimes, IP regimes, network economy</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defRPr/>
                      </a:pPr>
                      <a:r>
                        <a:rPr kumimoji="0" lang="en-US" sz="1800" b="0" i="0" u="none" strike="noStrike" cap="none" normalizeH="0" baseline="0" dirty="0">
                          <a:ln>
                            <a:noFill/>
                          </a:ln>
                          <a:solidFill>
                            <a:schemeClr val="tx1"/>
                          </a:solidFill>
                          <a:effectLst/>
                          <a:latin typeface="+mn-lt"/>
                        </a:rPr>
                        <a:t>Neo-mercantilism at different scales as basis for global expansion</a:t>
                      </a:r>
                    </a:p>
                  </a:txBody>
                  <a:tcPr horzOverflow="overflow">
                    <a:solidFill>
                      <a:schemeClr val="bg1"/>
                    </a:solidFill>
                  </a:tcPr>
                </a:tc>
                <a:extLst>
                  <a:ext uri="{0D108BD9-81ED-4DB2-BD59-A6C34878D82A}">
                    <a16:rowId xmlns:a16="http://schemas.microsoft.com/office/drawing/2014/main" val="10003"/>
                  </a:ext>
                </a:extLst>
              </a:tr>
              <a:tr h="1152000">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GB" sz="2000" b="1" u="none" strike="noStrike" cap="none" normalizeH="0" baseline="0" dirty="0">
                          <a:ln>
                            <a:noFill/>
                          </a:ln>
                          <a:effectLst/>
                        </a:rPr>
                        <a:t>(Social) Wage Relation</a:t>
                      </a:r>
                      <a:endParaRPr kumimoji="0" lang="en-US" sz="2000" b="1"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GB" sz="1800" u="none" strike="noStrike" cap="none" normalizeH="0" baseline="0" dirty="0">
                          <a:ln>
                            <a:noFill/>
                          </a:ln>
                          <a:effectLst/>
                        </a:rPr>
                        <a:t>Production cost (even for mental labour)</a:t>
                      </a: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20000"/>
                        <a:lumOff val="80000"/>
                      </a:schemeClr>
                    </a:soli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1800" u="none" strike="noStrike" cap="none" normalizeH="0" baseline="0" dirty="0">
                          <a:ln>
                            <a:noFill/>
                          </a:ln>
                          <a:effectLst/>
                        </a:rPr>
                        <a:t>Source of demand</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1800" u="none" strike="noStrike" cap="none" normalizeH="0" baseline="0" dirty="0">
                          <a:ln>
                            <a:noFill/>
                          </a:ln>
                          <a:effectLst/>
                        </a:rPr>
                        <a:t>Flexicurity  for full employability, aiding demand and global competitiveness</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1800" u="none" strike="noStrike" cap="none" normalizeH="0" baseline="0" dirty="0">
                          <a:ln>
                            <a:noFill/>
                          </a:ln>
                          <a:effectLst/>
                        </a:rPr>
                        <a:t>Controlled forms of labour mobility, globalized spatial division of labour</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extLst>
                  <a:ext uri="{0D108BD9-81ED-4DB2-BD59-A6C34878D82A}">
                    <a16:rowId xmlns:a16="http://schemas.microsoft.com/office/drawing/2014/main" val="10004"/>
                  </a:ext>
                </a:extLst>
              </a:tr>
              <a:tr h="1152000">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2000" b="1" u="none" strike="noStrike" cap="none" normalizeH="0" baseline="0" dirty="0">
                          <a:ln>
                            <a:noFill/>
                          </a:ln>
                          <a:effectLst/>
                        </a:rPr>
                        <a:t>State</a:t>
                      </a:r>
                      <a:endParaRPr kumimoji="0" lang="en-US" sz="2000" b="1"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GB" sz="1800" u="none" strike="noStrike" cap="none" normalizeH="0" baseline="0" dirty="0">
                          <a:ln>
                            <a:noFill/>
                          </a:ln>
                          <a:effectLst/>
                        </a:rPr>
                        <a:t>Competition state oriented to innovation-led growth</a:t>
                      </a: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20000"/>
                        <a:lumOff val="80000"/>
                      </a:schemeClr>
                    </a:soli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1800" u="none" strike="noStrike" cap="none" normalizeH="0" baseline="0" dirty="0">
                          <a:ln>
                            <a:noFill/>
                          </a:ln>
                          <a:effectLst/>
                        </a:rPr>
                        <a:t>‘Third Way’ as a flanking and supporting mechanism</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1800" u="none" strike="noStrike" cap="none" normalizeH="0" baseline="0" dirty="0">
                          <a:ln>
                            <a:noFill/>
                          </a:ln>
                          <a:effectLst/>
                        </a:rPr>
                        <a:t>Schumpeterian Workfare Post-National Regime</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0" marR="0" lvl="0" indent="0" algn="l" defTabSz="914400" rtl="0" eaLnBrk="1" fontAlgn="base" latinLnBrk="0" hangingPunct="1">
                        <a:lnSpc>
                          <a:spcPts val="2000"/>
                        </a:lnSpc>
                        <a:spcBef>
                          <a:spcPts val="0"/>
                        </a:spcBef>
                        <a:spcAft>
                          <a:spcPct val="0"/>
                        </a:spcAft>
                        <a:buClrTx/>
                        <a:buSzTx/>
                        <a:buFontTx/>
                        <a:buNone/>
                        <a:tabLst/>
                      </a:pPr>
                      <a:r>
                        <a:rPr kumimoji="0" lang="en-US" sz="1800" u="none" strike="noStrike" cap="none" normalizeH="0" baseline="0" dirty="0">
                          <a:ln>
                            <a:noFill/>
                          </a:ln>
                          <a:effectLst/>
                        </a:rPr>
                        <a:t>Multi-scalar meta-governance (e.g., open method of coordination)</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extLst>
                  <a:ext uri="{0D108BD9-81ED-4DB2-BD59-A6C34878D82A}">
                    <a16:rowId xmlns:a16="http://schemas.microsoft.com/office/drawing/2014/main" val="10005"/>
                  </a:ext>
                </a:extLst>
              </a:tr>
              <a:tr h="91800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Nature</a:t>
                      </a: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a:ln>
                            <a:noFill/>
                          </a:ln>
                          <a:solidFill>
                            <a:schemeClr val="tx1"/>
                          </a:solidFill>
                          <a:effectLst/>
                          <a:latin typeface="+mn-lt"/>
                        </a:rPr>
                        <a:t>Innovation in  resource access and value cycles</a:t>
                      </a:r>
                    </a:p>
                  </a:txBody>
                  <a:tcPr horzOverflow="overflow">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a:ln>
                            <a:noFill/>
                          </a:ln>
                          <a:solidFill>
                            <a:schemeClr val="tx1"/>
                          </a:solidFill>
                          <a:effectLst/>
                          <a:latin typeface="+mn-lt"/>
                        </a:rPr>
                        <a:t>Innovation in sink capacities</a:t>
                      </a:r>
                    </a:p>
                  </a:txBody>
                  <a:tcPr horzOverflow="overflow">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a:ln>
                            <a:noFill/>
                          </a:ln>
                          <a:solidFill>
                            <a:schemeClr val="tx1"/>
                          </a:solidFill>
                          <a:effectLst/>
                          <a:latin typeface="+mn-lt"/>
                        </a:rPr>
                        <a:t>Hierarchy of green bio-economy </a:t>
                      </a:r>
                    </a:p>
                  </a:txBody>
                  <a:tcPr horzOverflow="overflow">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a:ln>
                            <a:noFill/>
                          </a:ln>
                          <a:solidFill>
                            <a:schemeClr val="tx1"/>
                          </a:solidFill>
                          <a:effectLst/>
                          <a:latin typeface="+mn-lt"/>
                        </a:rPr>
                        <a:t>Global South as resources + sink </a:t>
                      </a:r>
                    </a:p>
                  </a:txBody>
                  <a:tcPr horzOverflow="overflow">
                    <a:solidFill>
                      <a:schemeClr val="bg1"/>
                    </a:solidFill>
                  </a:tcPr>
                </a:tc>
                <a:extLst>
                  <a:ext uri="{0D108BD9-81ED-4DB2-BD59-A6C34878D82A}">
                    <a16:rowId xmlns:a16="http://schemas.microsoft.com/office/drawing/2014/main" val="1058524911"/>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95" name="Group 75"/>
          <p:cNvGraphicFramePr>
            <a:graphicFrameLocks noGrp="1"/>
          </p:cNvGraphicFramePr>
          <p:nvPr>
            <p:ph type="tbl" idx="1"/>
            <p:extLst>
              <p:ext uri="{D42A27DB-BD31-4B8C-83A1-F6EECF244321}">
                <p14:modId xmlns:p14="http://schemas.microsoft.com/office/powerpoint/2010/main" val="3684247892"/>
              </p:ext>
            </p:extLst>
          </p:nvPr>
        </p:nvGraphicFramePr>
        <p:xfrm>
          <a:off x="0" y="-1"/>
          <a:ext cx="9179943" cy="6843120"/>
        </p:xfrm>
        <a:graphic>
          <a:graphicData uri="http://schemas.openxmlformats.org/drawingml/2006/table">
            <a:tbl>
              <a:tblPr>
                <a:tableStyleId>{3C2FFA5D-87B4-456A-9821-1D502468CF0F}</a:tableStyleId>
              </a:tblPr>
              <a:tblGrid>
                <a:gridCol w="1116000">
                  <a:extLst>
                    <a:ext uri="{9D8B030D-6E8A-4147-A177-3AD203B41FA5}">
                      <a16:colId xmlns:a16="http://schemas.microsoft.com/office/drawing/2014/main" val="20000"/>
                    </a:ext>
                  </a:extLst>
                </a:gridCol>
                <a:gridCol w="1872000">
                  <a:extLst>
                    <a:ext uri="{9D8B030D-6E8A-4147-A177-3AD203B41FA5}">
                      <a16:colId xmlns:a16="http://schemas.microsoft.com/office/drawing/2014/main" val="20001"/>
                    </a:ext>
                  </a:extLst>
                </a:gridCol>
                <a:gridCol w="2124000">
                  <a:extLst>
                    <a:ext uri="{9D8B030D-6E8A-4147-A177-3AD203B41FA5}">
                      <a16:colId xmlns:a16="http://schemas.microsoft.com/office/drawing/2014/main" val="20002"/>
                    </a:ext>
                  </a:extLst>
                </a:gridCol>
                <a:gridCol w="2057111">
                  <a:extLst>
                    <a:ext uri="{9D8B030D-6E8A-4147-A177-3AD203B41FA5}">
                      <a16:colId xmlns:a16="http://schemas.microsoft.com/office/drawing/2014/main" val="20003"/>
                    </a:ext>
                  </a:extLst>
                </a:gridCol>
                <a:gridCol w="2010832">
                  <a:extLst>
                    <a:ext uri="{9D8B030D-6E8A-4147-A177-3AD203B41FA5}">
                      <a16:colId xmlns:a16="http://schemas.microsoft.com/office/drawing/2014/main" val="20004"/>
                    </a:ext>
                  </a:extLst>
                </a:gridCol>
              </a:tblGrid>
              <a:tr h="0">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n-GB" sz="3200" b="1" dirty="0">
                          <a:solidFill>
                            <a:schemeClr val="bg1"/>
                          </a:solidFill>
                        </a:rPr>
                        <a:t>Finance-Dominated Accumulation</a:t>
                      </a:r>
                      <a:endParaRPr kumimoji="0" lang="en-US" sz="3200" b="1" i="0" u="none" strike="noStrike" cap="none" normalizeH="0" baseline="0" dirty="0">
                        <a:ln>
                          <a:noFill/>
                        </a:ln>
                        <a:solidFill>
                          <a:schemeClr val="bg1"/>
                        </a:solidFill>
                        <a:effectLst/>
                        <a:latin typeface="Arial" charset="0"/>
                      </a:endParaRPr>
                    </a:p>
                  </a:txBody>
                  <a:tcPr horzOverflow="overflow">
                    <a:solidFill>
                      <a:schemeClr val="accent1">
                        <a:lumMod val="75000"/>
                      </a:schemeClr>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1A0"/>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1A0"/>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1A0"/>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1A0"/>
                    </a:solidFill>
                  </a:tcPr>
                </a:tc>
                <a:extLst>
                  <a:ext uri="{0D108BD9-81ED-4DB2-BD59-A6C34878D82A}">
                    <a16:rowId xmlns:a16="http://schemas.microsoft.com/office/drawing/2014/main" val="10000"/>
                  </a:ext>
                </a:extLst>
              </a:tr>
              <a:tr h="72000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GB" sz="2000" b="1" u="none" strike="noStrike" cap="none" normalizeH="0" baseline="0" dirty="0">
                          <a:ln>
                            <a:noFill/>
                          </a:ln>
                          <a:effectLst/>
                        </a:rPr>
                        <a:t>Basic </a:t>
                      </a:r>
                    </a:p>
                    <a:p>
                      <a:pPr marL="0" marR="0" lvl="0" indent="0" algn="l" defTabSz="914400" rtl="0" eaLnBrk="1" fontAlgn="base" latinLnBrk="0" hangingPunct="1">
                        <a:lnSpc>
                          <a:spcPct val="100000"/>
                        </a:lnSpc>
                        <a:spcBef>
                          <a:spcPts val="0"/>
                        </a:spcBef>
                        <a:spcAft>
                          <a:spcPct val="0"/>
                        </a:spcAft>
                        <a:buClrTx/>
                        <a:buSzTx/>
                        <a:buFontTx/>
                        <a:buNone/>
                        <a:tabLst/>
                      </a:pPr>
                      <a:r>
                        <a:rPr kumimoji="0" lang="en-GB" sz="2000" b="1" u="none" strike="noStrike" cap="none" normalizeH="0" baseline="0" dirty="0">
                          <a:ln>
                            <a:noFill/>
                          </a:ln>
                          <a:effectLst/>
                        </a:rPr>
                        <a:t>Form</a:t>
                      </a:r>
                      <a:endParaRPr kumimoji="0" lang="en-US" sz="2000" b="1"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GB" sz="1800" u="none" strike="noStrike" cap="none" normalizeH="0" baseline="0" dirty="0">
                          <a:ln>
                            <a:noFill/>
                          </a:ln>
                          <a:effectLst/>
                        </a:rPr>
                        <a:t>Primary</a:t>
                      </a:r>
                    </a:p>
                    <a:p>
                      <a:pPr marL="0" marR="0" lvl="0" indent="0" algn="l" defTabSz="914400" rtl="0" eaLnBrk="1" fontAlgn="base" latinLnBrk="0" hangingPunct="1">
                        <a:lnSpc>
                          <a:spcPct val="100000"/>
                        </a:lnSpc>
                        <a:spcBef>
                          <a:spcPts val="0"/>
                        </a:spcBef>
                        <a:spcAft>
                          <a:spcPct val="0"/>
                        </a:spcAft>
                        <a:buClrTx/>
                        <a:buSzTx/>
                        <a:buFontTx/>
                        <a:buNone/>
                        <a:tabLst/>
                      </a:pPr>
                      <a:r>
                        <a:rPr kumimoji="0" lang="en-GB" sz="1800" u="none" strike="noStrike" cap="none" normalizeH="0" baseline="0" dirty="0">
                          <a:ln>
                            <a:noFill/>
                          </a:ln>
                          <a:effectLst/>
                        </a:rPr>
                        <a:t>Aspect</a:t>
                      </a: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GB" sz="1800" u="none" strike="noStrike" cap="none" normalizeH="0" baseline="0" dirty="0">
                          <a:ln>
                            <a:noFill/>
                          </a:ln>
                          <a:effectLst/>
                        </a:rPr>
                        <a:t>Secondary</a:t>
                      </a:r>
                    </a:p>
                    <a:p>
                      <a:pPr marL="0" marR="0" lvl="0" indent="0" algn="l" defTabSz="914400" rtl="0" eaLnBrk="1" fontAlgn="base" latinLnBrk="0" hangingPunct="1">
                        <a:lnSpc>
                          <a:spcPct val="100000"/>
                        </a:lnSpc>
                        <a:spcBef>
                          <a:spcPts val="0"/>
                        </a:spcBef>
                        <a:spcAft>
                          <a:spcPct val="0"/>
                        </a:spcAft>
                        <a:buClrTx/>
                        <a:buSzTx/>
                        <a:buFontTx/>
                        <a:buNone/>
                        <a:tabLst/>
                      </a:pPr>
                      <a:r>
                        <a:rPr kumimoji="0" lang="en-GB" sz="1800" u="none" strike="noStrike" cap="none" normalizeH="0" baseline="0" dirty="0">
                          <a:ln>
                            <a:noFill/>
                          </a:ln>
                          <a:effectLst/>
                        </a:rPr>
                        <a:t>Aspect</a:t>
                      </a: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GB" sz="1800" u="none" strike="noStrike" cap="none" normalizeH="0" baseline="0" dirty="0">
                          <a:ln>
                            <a:noFill/>
                          </a:ln>
                          <a:effectLst/>
                        </a:rPr>
                        <a:t>Key Institutional Fix</a:t>
                      </a: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GB" sz="1800" u="none" strike="noStrike" cap="none" normalizeH="0" baseline="0" dirty="0">
                          <a:ln>
                            <a:noFill/>
                          </a:ln>
                          <a:effectLst/>
                        </a:rPr>
                        <a:t>Spatio-temporal fix</a:t>
                      </a: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extLst>
                  <a:ext uri="{0D108BD9-81ED-4DB2-BD59-A6C34878D82A}">
                    <a16:rowId xmlns:a16="http://schemas.microsoft.com/office/drawing/2014/main" val="10001"/>
                  </a:ext>
                </a:extLst>
              </a:tr>
              <a:tr h="1152000">
                <a:tc>
                  <a:txBody>
                    <a:bodyPr/>
                    <a:lstStyle/>
                    <a:p>
                      <a:pPr marL="0" marR="0" lvl="0" indent="0" algn="l" defTabSz="914400" rtl="0" eaLnBrk="1" fontAlgn="base" latinLnBrk="0" hangingPunct="1">
                        <a:lnSpc>
                          <a:spcPts val="1900"/>
                        </a:lnSpc>
                        <a:spcBef>
                          <a:spcPts val="0"/>
                        </a:spcBef>
                        <a:spcAft>
                          <a:spcPct val="0"/>
                        </a:spcAft>
                        <a:buClrTx/>
                        <a:buSzTx/>
                        <a:buFontTx/>
                        <a:buNone/>
                        <a:tabLst/>
                      </a:pPr>
                      <a:r>
                        <a:rPr kumimoji="0" lang="en-US" sz="2000" b="1" u="none" strike="noStrike" cap="none" normalizeH="0" baseline="0" dirty="0">
                          <a:ln>
                            <a:noFill/>
                          </a:ln>
                          <a:effectLst/>
                        </a:rPr>
                        <a:t>Capital</a:t>
                      </a:r>
                      <a:endParaRPr kumimoji="0" lang="en-US" sz="2000" b="1"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ts val="1900"/>
                        </a:lnSpc>
                        <a:spcBef>
                          <a:spcPts val="0"/>
                        </a:spcBef>
                        <a:spcAft>
                          <a:spcPct val="0"/>
                        </a:spcAft>
                        <a:buClrTx/>
                        <a:buSzTx/>
                        <a:buFontTx/>
                        <a:buNone/>
                        <a:tabLst/>
                      </a:pPr>
                      <a:r>
                        <a:rPr kumimoji="0" lang="en-US" sz="1800" u="none" strike="noStrike" cap="none" normalizeH="0" baseline="0" dirty="0">
                          <a:ln>
                            <a:noFill/>
                          </a:ln>
                          <a:effectLst/>
                        </a:rPr>
                        <a:t>Fast, hyper-mobile money (+ derivatives) as general form</a:t>
                      </a: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40000"/>
                        <a:lumOff val="60000"/>
                      </a:schemeClr>
                    </a:solidFill>
                  </a:tcPr>
                </a:tc>
                <a:tc>
                  <a:txBody>
                    <a:bodyPr/>
                    <a:lstStyle/>
                    <a:p>
                      <a:pPr marL="0" marR="0" lvl="0" indent="0" algn="l" defTabSz="914400" rtl="0" eaLnBrk="1" fontAlgn="base" latinLnBrk="0" hangingPunct="1">
                        <a:lnSpc>
                          <a:spcPts val="1900"/>
                        </a:lnSpc>
                        <a:spcBef>
                          <a:spcPts val="0"/>
                        </a:spcBef>
                        <a:spcAft>
                          <a:spcPct val="0"/>
                        </a:spcAft>
                        <a:buClrTx/>
                        <a:buSzTx/>
                        <a:buFontTx/>
                        <a:buNone/>
                        <a:tabLst/>
                      </a:pPr>
                      <a:r>
                        <a:rPr kumimoji="0" lang="en-US" sz="1800" u="none" strike="noStrike" cap="none" normalizeH="0" baseline="0" dirty="0">
                          <a:ln>
                            <a:noFill/>
                          </a:ln>
                          <a:effectLst/>
                        </a:rPr>
                        <a:t>Valorization of capital as fixed asset in specific time-place</a:t>
                      </a: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20000"/>
                        <a:lumOff val="80000"/>
                      </a:schemeClr>
                    </a:solidFill>
                  </a:tcPr>
                </a:tc>
                <a:tc>
                  <a:txBody>
                    <a:bodyPr/>
                    <a:lstStyle/>
                    <a:p>
                      <a:pPr marL="0" marR="0" lvl="0" indent="0" algn="l" defTabSz="914400" rtl="0" eaLnBrk="1" fontAlgn="base" latinLnBrk="0" hangingPunct="1">
                        <a:lnSpc>
                          <a:spcPts val="1900"/>
                        </a:lnSpc>
                        <a:spcBef>
                          <a:spcPts val="0"/>
                        </a:spcBef>
                        <a:spcAft>
                          <a:spcPct val="0"/>
                        </a:spcAft>
                        <a:buClrTx/>
                        <a:buSzTx/>
                        <a:buFontTx/>
                        <a:buNone/>
                        <a:tabLst/>
                      </a:pPr>
                      <a:r>
                        <a:rPr kumimoji="0" lang="en-US" sz="1800" u="none" strike="noStrike" cap="none" normalizeH="0" baseline="0" dirty="0">
                          <a:ln>
                            <a:noFill/>
                          </a:ln>
                          <a:effectLst/>
                        </a:rPr>
                        <a:t>De-regulation of financial markets, state targets price stability, not jobs</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0" marR="0" lvl="0" indent="0" algn="l" defTabSz="914400" rtl="0" eaLnBrk="1" fontAlgn="base" latinLnBrk="0" hangingPunct="1">
                        <a:lnSpc>
                          <a:spcPts val="1900"/>
                        </a:lnSpc>
                        <a:spcBef>
                          <a:spcPts val="0"/>
                        </a:spcBef>
                        <a:spcAft>
                          <a:spcPct val="0"/>
                        </a:spcAft>
                        <a:buClrTx/>
                        <a:buSzTx/>
                        <a:buFontTx/>
                        <a:buNone/>
                        <a:tabLst/>
                      </a:pPr>
                      <a:r>
                        <a:rPr kumimoji="0" lang="en-US" sz="1800" u="none" strike="noStrike" cap="none" normalizeH="0" baseline="0" dirty="0">
                          <a:ln>
                            <a:noFill/>
                          </a:ln>
                          <a:effectLst/>
                        </a:rPr>
                        <a:t>Free trade without national or regional state controls</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extLst>
                  <a:ext uri="{0D108BD9-81ED-4DB2-BD59-A6C34878D82A}">
                    <a16:rowId xmlns:a16="http://schemas.microsoft.com/office/drawing/2014/main" val="10002"/>
                  </a:ext>
                </a:extLst>
              </a:tr>
              <a:tr h="1152000">
                <a:tc>
                  <a:txBody>
                    <a:bodyPr/>
                    <a:lstStyle/>
                    <a:p>
                      <a:pPr marL="0" marR="0" lvl="0" indent="0" algn="l" defTabSz="914400" rtl="0" eaLnBrk="1" fontAlgn="base" latinLnBrk="0" hangingPunct="1">
                        <a:lnSpc>
                          <a:spcPts val="1900"/>
                        </a:lnSpc>
                        <a:spcBef>
                          <a:spcPts val="0"/>
                        </a:spcBef>
                        <a:spcAft>
                          <a:spcPct val="0"/>
                        </a:spcAft>
                        <a:buClrTx/>
                        <a:buSzTx/>
                        <a:buFontTx/>
                        <a:buNone/>
                        <a:tabLst/>
                      </a:pPr>
                      <a:r>
                        <a:rPr kumimoji="0" lang="en-US" sz="2000" b="1" u="none" strike="noStrike" cap="none" normalizeH="0" baseline="0" dirty="0">
                          <a:ln>
                            <a:noFill/>
                          </a:ln>
                          <a:effectLst/>
                        </a:rPr>
                        <a:t>(Social) Wage Relation</a:t>
                      </a:r>
                      <a:endParaRPr kumimoji="0" lang="en-US" sz="2000" b="1"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ts val="1900"/>
                        </a:lnSpc>
                        <a:spcBef>
                          <a:spcPts val="0"/>
                        </a:spcBef>
                        <a:spcAft>
                          <a:spcPct val="0"/>
                        </a:spcAft>
                        <a:buClrTx/>
                        <a:buSzTx/>
                        <a:buFontTx/>
                        <a:buNone/>
                        <a:tabLst/>
                      </a:pPr>
                      <a:r>
                        <a:rPr kumimoji="0" lang="en-US" sz="1800" u="none" strike="noStrike" cap="none" normalizeH="0" baseline="0" dirty="0">
                          <a:ln>
                            <a:noFill/>
                          </a:ln>
                          <a:effectLst/>
                        </a:rPr>
                        <a:t>Private wage plus credit as demand source</a:t>
                      </a: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40000"/>
                        <a:lumOff val="60000"/>
                      </a:schemeClr>
                    </a:solidFill>
                  </a:tcPr>
                </a:tc>
                <a:tc>
                  <a:txBody>
                    <a:bodyPr/>
                    <a:lstStyle/>
                    <a:p>
                      <a:pPr marL="0" marR="0" lvl="0" indent="0" algn="l" defTabSz="914400" rtl="0" eaLnBrk="1" fontAlgn="base" latinLnBrk="0" hangingPunct="1">
                        <a:lnSpc>
                          <a:spcPts val="1900"/>
                        </a:lnSpc>
                        <a:spcBef>
                          <a:spcPts val="0"/>
                        </a:spcBef>
                        <a:spcAft>
                          <a:spcPct val="0"/>
                        </a:spcAft>
                        <a:buClrTx/>
                        <a:buSzTx/>
                        <a:buFontTx/>
                        <a:buNone/>
                        <a:tabLst/>
                      </a:pPr>
                      <a:r>
                        <a:rPr kumimoji="0" lang="en-US" sz="1800" u="none" strike="noStrike" cap="none" normalizeH="0" baseline="0" dirty="0">
                          <a:ln>
                            <a:noFill/>
                          </a:ln>
                          <a:effectLst/>
                        </a:rPr>
                        <a:t>Social wage as (international) cost of production</a:t>
                      </a: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20000"/>
                        <a:lumOff val="80000"/>
                      </a:schemeClr>
                    </a:solidFill>
                  </a:tcPr>
                </a:tc>
                <a:tc>
                  <a:txBody>
                    <a:bodyPr/>
                    <a:lstStyle/>
                    <a:p>
                      <a:pPr marL="0" marR="0" lvl="0" indent="0" algn="l" defTabSz="914400" rtl="0" eaLnBrk="1" fontAlgn="base" latinLnBrk="0" hangingPunct="1">
                        <a:lnSpc>
                          <a:spcPts val="1900"/>
                        </a:lnSpc>
                        <a:spcBef>
                          <a:spcPts val="0"/>
                        </a:spcBef>
                        <a:spcAft>
                          <a:spcPct val="0"/>
                        </a:spcAft>
                        <a:buClrTx/>
                        <a:buSzTx/>
                        <a:buFontTx/>
                        <a:buNone/>
                        <a:tabLst/>
                      </a:pPr>
                      <a:r>
                        <a:rPr kumimoji="0" lang="en-US" sz="1800" u="none" strike="noStrike" cap="none" normalizeH="0" baseline="0" dirty="0">
                          <a:ln>
                            <a:noFill/>
                          </a:ln>
                          <a:effectLst/>
                        </a:rPr>
                        <a:t>Numerical flexibility; time flexibility; new forms of credit</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0" marR="0" lvl="0" indent="0" algn="l" defTabSz="914400" rtl="0" eaLnBrk="1" fontAlgn="base" latinLnBrk="0" hangingPunct="1">
                        <a:lnSpc>
                          <a:spcPts val="1900"/>
                        </a:lnSpc>
                        <a:spcBef>
                          <a:spcPts val="0"/>
                        </a:spcBef>
                        <a:spcAft>
                          <a:spcPct val="0"/>
                        </a:spcAft>
                        <a:buClrTx/>
                        <a:buSzTx/>
                        <a:buFontTx/>
                        <a:buNone/>
                        <a:tabLst/>
                      </a:pPr>
                      <a:r>
                        <a:rPr kumimoji="0" lang="en-US" sz="1800" u="none" strike="noStrike" cap="none" normalizeH="0" baseline="0" dirty="0">
                          <a:ln>
                            <a:noFill/>
                          </a:ln>
                          <a:effectLst/>
                        </a:rPr>
                        <a:t>War for talents plus race to bottom for most workers and “squeezed middle”</a:t>
                      </a:r>
                      <a:endParaRPr kumimoji="0" lang="en-US" sz="1800" b="0" i="0" u="none" strike="noStrike" cap="none" normalizeH="0" baseline="0" dirty="0">
                        <a:ln>
                          <a:noFill/>
                        </a:ln>
                        <a:solidFill>
                          <a:schemeClr val="tx2"/>
                        </a:solidFill>
                        <a:effectLst/>
                        <a:latin typeface="+mn-lt"/>
                      </a:endParaRPr>
                    </a:p>
                  </a:txBody>
                  <a:tcPr horzOverflow="overflow">
                    <a:solidFill>
                      <a:schemeClr val="bg1"/>
                    </a:solidFill>
                  </a:tcPr>
                </a:tc>
                <a:extLst>
                  <a:ext uri="{0D108BD9-81ED-4DB2-BD59-A6C34878D82A}">
                    <a16:rowId xmlns:a16="http://schemas.microsoft.com/office/drawing/2014/main" val="10003"/>
                  </a:ext>
                </a:extLst>
              </a:tr>
              <a:tr h="1152000">
                <a:tc>
                  <a:txBody>
                    <a:bodyPr/>
                    <a:lstStyle/>
                    <a:p>
                      <a:pPr marL="0" marR="0" lvl="0" indent="0" algn="l" defTabSz="914400" rtl="0" eaLnBrk="1" fontAlgn="base" latinLnBrk="0" hangingPunct="1">
                        <a:lnSpc>
                          <a:spcPts val="1900"/>
                        </a:lnSpc>
                        <a:spcBef>
                          <a:spcPts val="0"/>
                        </a:spcBef>
                        <a:spcAft>
                          <a:spcPct val="0"/>
                        </a:spcAft>
                        <a:buClrTx/>
                        <a:buSzTx/>
                        <a:buFontTx/>
                        <a:buNone/>
                        <a:tabLst/>
                      </a:pPr>
                      <a:r>
                        <a:rPr kumimoji="0" lang="en-US" sz="2000" b="1" u="none" strike="noStrike" cap="none" normalizeH="0" baseline="0" dirty="0">
                          <a:ln>
                            <a:noFill/>
                          </a:ln>
                          <a:effectLst/>
                        </a:rPr>
                        <a:t>State</a:t>
                      </a:r>
                      <a:endParaRPr kumimoji="0" lang="en-US" sz="2000" b="1"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ts val="1900"/>
                        </a:lnSpc>
                        <a:spcBef>
                          <a:spcPts val="0"/>
                        </a:spcBef>
                        <a:spcAft>
                          <a:spcPct val="0"/>
                        </a:spcAft>
                        <a:buClrTx/>
                        <a:buSzTx/>
                        <a:buFontTx/>
                        <a:buNone/>
                        <a:tabLst/>
                        <a:defRPr/>
                      </a:pPr>
                      <a:r>
                        <a:rPr kumimoji="0" lang="en-US" sz="1800" u="none" strike="noStrike" cap="none" normalizeH="0" baseline="0" dirty="0">
                          <a:ln>
                            <a:noFill/>
                          </a:ln>
                          <a:effectLst/>
                        </a:rPr>
                        <a:t>Neo-liberal policy measures and Ordoliberal constitution</a:t>
                      </a:r>
                      <a:endParaRPr kumimoji="0" lang="en-GB" sz="1800" b="0" i="0" u="none" strike="noStrike" cap="none" normalizeH="0" baseline="0" dirty="0">
                        <a:ln>
                          <a:noFill/>
                        </a:ln>
                        <a:solidFill>
                          <a:schemeClr val="tx1"/>
                        </a:solidFill>
                        <a:effectLst/>
                        <a:latin typeface="+mn-lt"/>
                      </a:endParaRPr>
                    </a:p>
                  </a:txBody>
                  <a:tcPr horzOverflow="overflow">
                    <a:solidFill>
                      <a:schemeClr val="accent1">
                        <a:lumMod val="20000"/>
                        <a:lumOff val="80000"/>
                      </a:schemeClr>
                    </a:solidFill>
                  </a:tcPr>
                </a:tc>
                <a:tc>
                  <a:txBody>
                    <a:bodyPr/>
                    <a:lstStyle/>
                    <a:p>
                      <a:pPr marL="0" marR="0" lvl="0" indent="0" algn="l" defTabSz="914400" rtl="0" eaLnBrk="1" fontAlgn="base" latinLnBrk="0" hangingPunct="1">
                        <a:lnSpc>
                          <a:spcPts val="1900"/>
                        </a:lnSpc>
                        <a:spcBef>
                          <a:spcPts val="0"/>
                        </a:spcBef>
                        <a:spcAft>
                          <a:spcPct val="0"/>
                        </a:spcAft>
                        <a:buClrTx/>
                        <a:buSzTx/>
                        <a:buFontTx/>
                        <a:buNone/>
                        <a:tabLst/>
                      </a:pPr>
                      <a:r>
                        <a:rPr kumimoji="0" lang="en-US" sz="1800" u="none" strike="noStrike" cap="none" normalizeH="0" baseline="0" dirty="0">
                          <a:ln>
                            <a:noFill/>
                          </a:ln>
                          <a:effectLst/>
                        </a:rPr>
                        <a:t>Flanking measures plus disciplinary measures </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0" marR="0" lvl="0" indent="0" algn="l" defTabSz="914400" rtl="0" eaLnBrk="1" fontAlgn="base" latinLnBrk="0" hangingPunct="1">
                        <a:lnSpc>
                          <a:spcPts val="1900"/>
                        </a:lnSpc>
                        <a:spcBef>
                          <a:spcPts val="0"/>
                        </a:spcBef>
                        <a:spcAft>
                          <a:spcPct val="0"/>
                        </a:spcAft>
                        <a:buClrTx/>
                        <a:buSzTx/>
                        <a:buFontTx/>
                        <a:buNone/>
                        <a:tabLst/>
                        <a:defRPr/>
                      </a:pPr>
                      <a:r>
                        <a:rPr kumimoji="0" lang="en-GB" sz="1800" u="none" strike="noStrike" cap="none" normalizeH="0" baseline="0" dirty="0">
                          <a:ln>
                            <a:noFill/>
                          </a:ln>
                          <a:effectLst/>
                        </a:rPr>
                        <a:t>Free market plus “strong state” (authoritarian statism)</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0" marR="0" lvl="0" indent="0" algn="l" defTabSz="914400" rtl="0" eaLnBrk="1" fontAlgn="base" latinLnBrk="0" hangingPunct="1">
                        <a:lnSpc>
                          <a:spcPts val="1900"/>
                        </a:lnSpc>
                        <a:spcBef>
                          <a:spcPts val="0"/>
                        </a:spcBef>
                        <a:spcAft>
                          <a:spcPct val="0"/>
                        </a:spcAft>
                        <a:buClrTx/>
                        <a:buSzTx/>
                        <a:buFontTx/>
                        <a:buNone/>
                        <a:tabLst/>
                      </a:pPr>
                      <a:r>
                        <a:rPr kumimoji="0" lang="en-US" sz="1800" u="none" strike="noStrike" cap="none" normalizeH="0" baseline="0" dirty="0">
                          <a:ln>
                            <a:noFill/>
                          </a:ln>
                          <a:effectLst/>
                        </a:rPr>
                        <a:t>Endorses intensified uneven development at many sites + scales</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extLst>
                  <a:ext uri="{0D108BD9-81ED-4DB2-BD59-A6C34878D82A}">
                    <a16:rowId xmlns:a16="http://schemas.microsoft.com/office/drawing/2014/main" val="10004"/>
                  </a:ext>
                </a:extLst>
              </a:tr>
              <a:tr h="1152000">
                <a:tc>
                  <a:txBody>
                    <a:bodyPr/>
                    <a:lstStyle/>
                    <a:p>
                      <a:pPr marL="0" marR="0" lvl="0" indent="0" algn="l" defTabSz="914400" rtl="0" eaLnBrk="1" fontAlgn="base" latinLnBrk="0" hangingPunct="1">
                        <a:lnSpc>
                          <a:spcPts val="1900"/>
                        </a:lnSpc>
                        <a:spcBef>
                          <a:spcPts val="0"/>
                        </a:spcBef>
                        <a:spcAft>
                          <a:spcPct val="0"/>
                        </a:spcAft>
                        <a:buClrTx/>
                        <a:buSzTx/>
                        <a:buFontTx/>
                        <a:buNone/>
                        <a:tabLst/>
                      </a:pPr>
                      <a:r>
                        <a:rPr kumimoji="0" lang="en-US" sz="2000" b="1" u="none" strike="noStrike" cap="none" normalizeH="0" baseline="0" dirty="0">
                          <a:ln>
                            <a:noFill/>
                          </a:ln>
                          <a:effectLst/>
                        </a:rPr>
                        <a:t>Internat-ional regime</a:t>
                      </a:r>
                      <a:endParaRPr kumimoji="0" lang="en-US" sz="2000" b="1"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ts val="1900"/>
                        </a:lnSpc>
                        <a:spcBef>
                          <a:spcPts val="0"/>
                        </a:spcBef>
                        <a:spcAft>
                          <a:spcPct val="0"/>
                        </a:spcAft>
                        <a:buClrTx/>
                        <a:buSzTx/>
                        <a:buFontTx/>
                        <a:buNone/>
                        <a:tabLst/>
                      </a:pPr>
                      <a:r>
                        <a:rPr kumimoji="0" lang="en-US" sz="1800" u="none" strike="noStrike" cap="none" normalizeH="0" baseline="0" dirty="0">
                          <a:ln>
                            <a:noFill/>
                          </a:ln>
                          <a:effectLst/>
                        </a:rPr>
                        <a:t>Create space of flows for all forms of capital</a:t>
                      </a: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20000"/>
                        <a:lumOff val="80000"/>
                      </a:schemeClr>
                    </a:solidFill>
                  </a:tcPr>
                </a:tc>
                <a:tc>
                  <a:txBody>
                    <a:bodyPr/>
                    <a:lstStyle/>
                    <a:p>
                      <a:pPr marL="0" marR="0" lvl="0" indent="0" algn="l" defTabSz="914400" rtl="0" eaLnBrk="1" fontAlgn="base" latinLnBrk="0" hangingPunct="1">
                        <a:lnSpc>
                          <a:spcPts val="1900"/>
                        </a:lnSpc>
                        <a:spcBef>
                          <a:spcPts val="0"/>
                        </a:spcBef>
                        <a:spcAft>
                          <a:spcPct val="0"/>
                        </a:spcAft>
                        <a:buClrTx/>
                        <a:buSzTx/>
                        <a:buFontTx/>
                        <a:buNone/>
                        <a:tabLst/>
                      </a:pPr>
                      <a:r>
                        <a:rPr kumimoji="0" lang="en-US" sz="1800" u="none" strike="noStrike" cap="none" normalizeH="0" baseline="0" dirty="0">
                          <a:ln>
                            <a:noFill/>
                          </a:ln>
                          <a:effectLst/>
                        </a:rPr>
                        <a:t>Compensate uneven development, adapt to rising economic powers</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0" marR="0" lvl="0" indent="0" algn="l" defTabSz="914400" rtl="0" eaLnBrk="1" fontAlgn="base" latinLnBrk="0" hangingPunct="1">
                        <a:lnSpc>
                          <a:spcPts val="1900"/>
                        </a:lnSpc>
                        <a:spcBef>
                          <a:spcPts val="0"/>
                        </a:spcBef>
                        <a:spcAft>
                          <a:spcPct val="0"/>
                        </a:spcAft>
                        <a:buClrTx/>
                        <a:buSzTx/>
                        <a:buFontTx/>
                        <a:buNone/>
                        <a:tabLst/>
                      </a:pPr>
                      <a:r>
                        <a:rPr kumimoji="0" lang="en-US" sz="1800" u="none" strike="noStrike" cap="none" normalizeH="0" baseline="0" dirty="0">
                          <a:ln>
                            <a:noFill/>
                          </a:ln>
                          <a:effectLst/>
                        </a:rPr>
                        <a:t>Washington Consensus regimes</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0" marR="0" lvl="0" indent="0" algn="l" defTabSz="914400" rtl="0" eaLnBrk="1" fontAlgn="base" latinLnBrk="0" hangingPunct="1">
                        <a:lnSpc>
                          <a:spcPts val="1900"/>
                        </a:lnSpc>
                        <a:spcBef>
                          <a:spcPts val="0"/>
                        </a:spcBef>
                        <a:spcAft>
                          <a:spcPct val="0"/>
                        </a:spcAft>
                        <a:buClrTx/>
                        <a:buSzTx/>
                        <a:buFontTx/>
                        <a:buNone/>
                        <a:tabLst/>
                      </a:pPr>
                      <a:r>
                        <a:rPr kumimoji="0" lang="en-US" sz="1800" u="none" strike="noStrike" cap="none" normalizeH="0" baseline="0" dirty="0">
                          <a:ln>
                            <a:noFill/>
                          </a:ln>
                          <a:effectLst/>
                        </a:rPr>
                        <a:t>Centre-periphery relations tied to US hegemony and its relays</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extLst>
                  <a:ext uri="{0D108BD9-81ED-4DB2-BD59-A6C34878D82A}">
                    <a16:rowId xmlns:a16="http://schemas.microsoft.com/office/drawing/2014/main" val="10005"/>
                  </a:ext>
                </a:extLst>
              </a:tr>
              <a:tr h="936000">
                <a:tc>
                  <a:txBody>
                    <a:bodyPr/>
                    <a:lstStyle/>
                    <a:p>
                      <a:pPr marL="0" marR="0" lvl="0" indent="0" algn="l" defTabSz="914400" rtl="0" eaLnBrk="1" fontAlgn="base" latinLnBrk="0" hangingPunct="1">
                        <a:lnSpc>
                          <a:spcPts val="1900"/>
                        </a:lnSpc>
                        <a:spcBef>
                          <a:spcPts val="0"/>
                        </a:spcBef>
                        <a:spcAft>
                          <a:spcPct val="0"/>
                        </a:spcAft>
                        <a:buClrTx/>
                        <a:buSzTx/>
                        <a:buFontTx/>
                        <a:buNone/>
                        <a:tabLst/>
                      </a:pPr>
                      <a:r>
                        <a:rPr kumimoji="0" lang="en-US" sz="2000" b="1" i="0" u="none" strike="noStrike" cap="none" normalizeH="0" baseline="0" dirty="0">
                          <a:ln>
                            <a:noFill/>
                          </a:ln>
                          <a:solidFill>
                            <a:schemeClr val="tx1"/>
                          </a:solidFill>
                          <a:effectLst/>
                          <a:latin typeface="+mn-lt"/>
                        </a:rPr>
                        <a:t>Nature</a:t>
                      </a: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ts val="1900"/>
                        </a:lnSpc>
                        <a:spcBef>
                          <a:spcPts val="0"/>
                        </a:spcBef>
                        <a:spcAft>
                          <a:spcPct val="0"/>
                        </a:spcAft>
                        <a:buClrTx/>
                        <a:buSzTx/>
                        <a:buFontTx/>
                        <a:buNone/>
                        <a:tabLst/>
                      </a:pPr>
                      <a:r>
                        <a:rPr kumimoji="0" lang="en-US" sz="1800" b="0" i="0" u="none" strike="noStrike" cap="none" normalizeH="0" baseline="0" dirty="0">
                          <a:ln>
                            <a:noFill/>
                          </a:ln>
                          <a:solidFill>
                            <a:schemeClr val="tx1"/>
                          </a:solidFill>
                          <a:effectLst/>
                          <a:latin typeface="+mn-lt"/>
                        </a:rPr>
                        <a:t>Neo-</a:t>
                      </a:r>
                      <a:r>
                        <a:rPr kumimoji="0" lang="en-US" sz="1800" b="0" i="0" u="none" strike="noStrike" cap="none" normalizeH="0" baseline="0" dirty="0" err="1">
                          <a:ln>
                            <a:noFill/>
                          </a:ln>
                          <a:solidFill>
                            <a:schemeClr val="tx1"/>
                          </a:solidFill>
                          <a:effectLst/>
                          <a:latin typeface="+mn-lt"/>
                        </a:rPr>
                        <a:t>extractivism</a:t>
                      </a:r>
                      <a:r>
                        <a:rPr kumimoji="0" lang="en-US" sz="1800" b="0" i="0" u="none" strike="noStrike" cap="none" normalizeH="0" baseline="0" dirty="0">
                          <a:ln>
                            <a:noFill/>
                          </a:ln>
                          <a:solidFill>
                            <a:schemeClr val="tx1"/>
                          </a:solidFill>
                          <a:effectLst/>
                          <a:latin typeface="+mn-lt"/>
                        </a:rPr>
                        <a:t>, greater trade and unequal eco-costs</a:t>
                      </a:r>
                    </a:p>
                  </a:txBody>
                  <a:tcPr horzOverflow="overflow">
                    <a:solidFill>
                      <a:schemeClr val="accent1">
                        <a:lumMod val="20000"/>
                        <a:lumOff val="80000"/>
                      </a:schemeClr>
                    </a:solidFill>
                  </a:tcPr>
                </a:tc>
                <a:tc>
                  <a:txBody>
                    <a:bodyPr/>
                    <a:lstStyle/>
                    <a:p>
                      <a:pPr marL="0" marR="0" lvl="0" indent="0" algn="l" defTabSz="914400" rtl="0" eaLnBrk="1" fontAlgn="base" latinLnBrk="0" hangingPunct="1">
                        <a:lnSpc>
                          <a:spcPts val="1900"/>
                        </a:lnSpc>
                        <a:spcBef>
                          <a:spcPts val="0"/>
                        </a:spcBef>
                        <a:spcAft>
                          <a:spcPct val="0"/>
                        </a:spcAft>
                        <a:buClrTx/>
                        <a:buSzTx/>
                        <a:buFontTx/>
                        <a:buNone/>
                        <a:tabLst/>
                      </a:pPr>
                      <a:r>
                        <a:rPr kumimoji="0" lang="en-US" sz="1800" b="0" i="0" u="none" strike="noStrike" cap="none" normalizeH="0" baseline="0" dirty="0">
                          <a:ln>
                            <a:noFill/>
                          </a:ln>
                          <a:solidFill>
                            <a:schemeClr val="tx1"/>
                          </a:solidFill>
                          <a:effectLst/>
                          <a:latin typeface="+mn-lt"/>
                        </a:rPr>
                        <a:t>Expansion of industrial agriculture</a:t>
                      </a:r>
                    </a:p>
                  </a:txBody>
                  <a:tcPr horzOverflow="overflow">
                    <a:solidFill>
                      <a:schemeClr val="bg1"/>
                    </a:solidFill>
                  </a:tcPr>
                </a:tc>
                <a:tc>
                  <a:txBody>
                    <a:bodyPr/>
                    <a:lstStyle/>
                    <a:p>
                      <a:pPr marL="0" marR="0" lvl="0" indent="0" algn="l" defTabSz="914400" rtl="0" eaLnBrk="1" fontAlgn="base" latinLnBrk="0" hangingPunct="1">
                        <a:lnSpc>
                          <a:spcPts val="1900"/>
                        </a:lnSpc>
                        <a:spcBef>
                          <a:spcPts val="0"/>
                        </a:spcBef>
                        <a:spcAft>
                          <a:spcPct val="0"/>
                        </a:spcAft>
                        <a:buClrTx/>
                        <a:buSzTx/>
                        <a:buFontTx/>
                        <a:buNone/>
                        <a:tabLst/>
                      </a:pPr>
                      <a:r>
                        <a:rPr kumimoji="0" lang="en-US" sz="1800" b="0" i="0" u="none" strike="noStrike" cap="none" normalizeH="0" baseline="0" dirty="0">
                          <a:ln>
                            <a:noFill/>
                          </a:ln>
                          <a:solidFill>
                            <a:schemeClr val="tx1"/>
                          </a:solidFill>
                          <a:effectLst/>
                          <a:latin typeface="+mn-lt"/>
                        </a:rPr>
                        <a:t>Carbon pricing and trading; ecological modernization </a:t>
                      </a:r>
                    </a:p>
                  </a:txBody>
                  <a:tcPr horzOverflow="overflow">
                    <a:solidFill>
                      <a:schemeClr val="bg1"/>
                    </a:solidFill>
                  </a:tcPr>
                </a:tc>
                <a:tc>
                  <a:txBody>
                    <a:bodyPr/>
                    <a:lstStyle/>
                    <a:p>
                      <a:pPr marL="0" marR="0" lvl="0" indent="0" algn="l" defTabSz="914400" rtl="0" eaLnBrk="1" fontAlgn="base" latinLnBrk="0" hangingPunct="1">
                        <a:lnSpc>
                          <a:spcPts val="1900"/>
                        </a:lnSpc>
                        <a:spcBef>
                          <a:spcPts val="0"/>
                        </a:spcBef>
                        <a:spcAft>
                          <a:spcPct val="0"/>
                        </a:spcAft>
                        <a:buClrTx/>
                        <a:buSzTx/>
                        <a:buFontTx/>
                        <a:buNone/>
                        <a:tabLst/>
                      </a:pPr>
                      <a:r>
                        <a:rPr kumimoji="0" lang="en-US" sz="1800" b="0" i="0" u="none" strike="noStrike" cap="none" normalizeH="0" baseline="0" dirty="0">
                          <a:ln>
                            <a:noFill/>
                          </a:ln>
                          <a:solidFill>
                            <a:schemeClr val="tx1"/>
                          </a:solidFill>
                          <a:effectLst/>
                          <a:latin typeface="+mn-lt"/>
                        </a:rPr>
                        <a:t>Global carbon market; green grabbing</a:t>
                      </a:r>
                    </a:p>
                  </a:txBody>
                  <a:tcPr horzOverflow="overflow">
                    <a:solidFill>
                      <a:schemeClr val="bg1"/>
                    </a:solidFill>
                  </a:tcPr>
                </a:tc>
                <a:extLst>
                  <a:ext uri="{0D108BD9-81ED-4DB2-BD59-A6C34878D82A}">
                    <a16:rowId xmlns:a16="http://schemas.microsoft.com/office/drawing/2014/main" val="3905938071"/>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95" name="Group 75"/>
          <p:cNvGraphicFramePr>
            <a:graphicFrameLocks noGrp="1"/>
          </p:cNvGraphicFramePr>
          <p:nvPr>
            <p:ph type="tbl" idx="1"/>
            <p:extLst>
              <p:ext uri="{D42A27DB-BD31-4B8C-83A1-F6EECF244321}">
                <p14:modId xmlns:p14="http://schemas.microsoft.com/office/powerpoint/2010/main" val="964264670"/>
              </p:ext>
            </p:extLst>
          </p:nvPr>
        </p:nvGraphicFramePr>
        <p:xfrm>
          <a:off x="0" y="-1"/>
          <a:ext cx="9144000" cy="6840670"/>
        </p:xfrm>
        <a:graphic>
          <a:graphicData uri="http://schemas.openxmlformats.org/drawingml/2006/table">
            <a:tbl>
              <a:tblPr>
                <a:tableStyleId>{3C2FFA5D-87B4-456A-9821-1D502468CF0F}</a:tableStyleId>
              </a:tblPr>
              <a:tblGrid>
                <a:gridCol w="1043608">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2105980">
                  <a:extLst>
                    <a:ext uri="{9D8B030D-6E8A-4147-A177-3AD203B41FA5}">
                      <a16:colId xmlns:a16="http://schemas.microsoft.com/office/drawing/2014/main" val="20002"/>
                    </a:ext>
                  </a:extLst>
                </a:gridCol>
                <a:gridCol w="1854460">
                  <a:extLst>
                    <a:ext uri="{9D8B030D-6E8A-4147-A177-3AD203B41FA5}">
                      <a16:colId xmlns:a16="http://schemas.microsoft.com/office/drawing/2014/main" val="20003"/>
                    </a:ext>
                  </a:extLst>
                </a:gridCol>
                <a:gridCol w="2195736">
                  <a:extLst>
                    <a:ext uri="{9D8B030D-6E8A-4147-A177-3AD203B41FA5}">
                      <a16:colId xmlns:a16="http://schemas.microsoft.com/office/drawing/2014/main" val="20004"/>
                    </a:ext>
                  </a:extLst>
                </a:gridCol>
              </a:tblGrid>
              <a:tr h="594000">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n-GB" sz="3200" b="1" dirty="0">
                          <a:solidFill>
                            <a:schemeClr val="bg1"/>
                          </a:solidFill>
                        </a:rPr>
                        <a:t>Finance-Dominated Accumulation in Crisis</a:t>
                      </a:r>
                      <a:endParaRPr kumimoji="0" lang="en-US" sz="3200" b="1" i="0" u="none" strike="noStrike" cap="none" normalizeH="0" baseline="0" dirty="0">
                        <a:ln>
                          <a:noFill/>
                        </a:ln>
                        <a:solidFill>
                          <a:schemeClr val="bg1"/>
                        </a:solidFill>
                        <a:effectLst/>
                        <a:latin typeface="Arial" charset="0"/>
                      </a:endParaRPr>
                    </a:p>
                  </a:txBody>
                  <a:tcPr anchor="ctr" horzOverflow="overflow">
                    <a:solidFill>
                      <a:schemeClr val="accent1">
                        <a:lumMod val="75000"/>
                      </a:schemeClr>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1A0"/>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1A0"/>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1A0"/>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1A0"/>
                    </a:solidFill>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GB" sz="2000" b="1" u="none" strike="noStrike" cap="none" normalizeH="0" baseline="0" dirty="0">
                          <a:ln>
                            <a:noFill/>
                          </a:ln>
                          <a:effectLst/>
                        </a:rPr>
                        <a:t>Basic </a:t>
                      </a:r>
                    </a:p>
                    <a:p>
                      <a:pPr marL="0" marR="0" lvl="0" indent="0" algn="l" defTabSz="914400" rtl="0" eaLnBrk="1" fontAlgn="base" latinLnBrk="0" hangingPunct="1">
                        <a:lnSpc>
                          <a:spcPct val="100000"/>
                        </a:lnSpc>
                        <a:spcBef>
                          <a:spcPts val="0"/>
                        </a:spcBef>
                        <a:spcAft>
                          <a:spcPct val="0"/>
                        </a:spcAft>
                        <a:buClrTx/>
                        <a:buSzTx/>
                        <a:buFontTx/>
                        <a:buNone/>
                        <a:tabLst/>
                      </a:pPr>
                      <a:r>
                        <a:rPr kumimoji="0" lang="en-GB" sz="2000" b="1" u="none" strike="noStrike" cap="none" normalizeH="0" baseline="0" dirty="0">
                          <a:ln>
                            <a:noFill/>
                          </a:ln>
                          <a:effectLst/>
                        </a:rPr>
                        <a:t>Form</a:t>
                      </a:r>
                      <a:endParaRPr kumimoji="0" lang="en-US" sz="2000" b="1" i="0" u="none" strike="noStrike" cap="none" normalizeH="0" baseline="0" dirty="0">
                        <a:ln>
                          <a:noFill/>
                        </a:ln>
                        <a:solidFill>
                          <a:schemeClr val="tx1"/>
                        </a:solidFill>
                        <a:effectLst/>
                        <a:latin typeface="+mn-lt"/>
                      </a:endParaRPr>
                    </a:p>
                  </a:txBody>
                  <a:tcPr anchor="ct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GB" sz="1800" u="none" strike="noStrike" cap="none" normalizeH="0" baseline="0" dirty="0">
                          <a:ln>
                            <a:noFill/>
                          </a:ln>
                          <a:effectLst/>
                        </a:rPr>
                        <a:t>Primary</a:t>
                      </a:r>
                    </a:p>
                    <a:p>
                      <a:pPr marL="0" marR="0" lvl="0" indent="0" algn="l" defTabSz="914400" rtl="0" eaLnBrk="1" fontAlgn="base" latinLnBrk="0" hangingPunct="1">
                        <a:lnSpc>
                          <a:spcPct val="100000"/>
                        </a:lnSpc>
                        <a:spcBef>
                          <a:spcPts val="0"/>
                        </a:spcBef>
                        <a:spcAft>
                          <a:spcPct val="0"/>
                        </a:spcAft>
                        <a:buClrTx/>
                        <a:buSzTx/>
                        <a:buFontTx/>
                        <a:buNone/>
                        <a:tabLst/>
                      </a:pPr>
                      <a:r>
                        <a:rPr kumimoji="0" lang="en-GB" sz="1800" u="none" strike="noStrike" cap="none" normalizeH="0" baseline="0" dirty="0">
                          <a:ln>
                            <a:noFill/>
                          </a:ln>
                          <a:effectLst/>
                        </a:rPr>
                        <a:t>Aspect</a:t>
                      </a:r>
                      <a:endParaRPr kumimoji="0" lang="en-US" sz="1800" b="0" i="0" u="none" strike="noStrike" cap="none" normalizeH="0" baseline="0" dirty="0">
                        <a:ln>
                          <a:noFill/>
                        </a:ln>
                        <a:solidFill>
                          <a:schemeClr val="tx1"/>
                        </a:solidFill>
                        <a:effectLst/>
                        <a:latin typeface="+mn-lt"/>
                      </a:endParaRPr>
                    </a:p>
                  </a:txBody>
                  <a:tcPr anchor="ct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GB" sz="1800" u="none" strike="noStrike" cap="none" normalizeH="0" baseline="0" dirty="0">
                          <a:ln>
                            <a:noFill/>
                          </a:ln>
                          <a:effectLst/>
                        </a:rPr>
                        <a:t>Secondary</a:t>
                      </a:r>
                    </a:p>
                    <a:p>
                      <a:pPr marL="0" marR="0" lvl="0" indent="0" algn="l" defTabSz="914400" rtl="0" eaLnBrk="1" fontAlgn="base" latinLnBrk="0" hangingPunct="1">
                        <a:lnSpc>
                          <a:spcPct val="100000"/>
                        </a:lnSpc>
                        <a:spcBef>
                          <a:spcPts val="0"/>
                        </a:spcBef>
                        <a:spcAft>
                          <a:spcPct val="0"/>
                        </a:spcAft>
                        <a:buClrTx/>
                        <a:buSzTx/>
                        <a:buFontTx/>
                        <a:buNone/>
                        <a:tabLst/>
                      </a:pPr>
                      <a:r>
                        <a:rPr kumimoji="0" lang="en-GB" sz="1800" u="none" strike="noStrike" cap="none" normalizeH="0" baseline="0" dirty="0">
                          <a:ln>
                            <a:noFill/>
                          </a:ln>
                          <a:effectLst/>
                        </a:rPr>
                        <a:t>Aspect</a:t>
                      </a:r>
                      <a:endParaRPr kumimoji="0" lang="en-US" sz="1800" b="0" i="0" u="none" strike="noStrike" cap="none" normalizeH="0" baseline="0" dirty="0">
                        <a:ln>
                          <a:noFill/>
                        </a:ln>
                        <a:solidFill>
                          <a:schemeClr val="tx1"/>
                        </a:solidFill>
                        <a:effectLst/>
                        <a:latin typeface="+mn-lt"/>
                      </a:endParaRPr>
                    </a:p>
                  </a:txBody>
                  <a:tcPr anchor="ct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GB" sz="1800" u="none" strike="noStrike" cap="none" normalizeH="0" baseline="0" dirty="0">
                          <a:ln>
                            <a:noFill/>
                          </a:ln>
                          <a:effectLst/>
                        </a:rPr>
                        <a:t>Key Institutional</a:t>
                      </a:r>
                    </a:p>
                    <a:p>
                      <a:pPr marL="0" marR="0" lvl="0" indent="0" algn="l" defTabSz="914400" rtl="0" eaLnBrk="1" fontAlgn="base" latinLnBrk="0" hangingPunct="1">
                        <a:lnSpc>
                          <a:spcPct val="100000"/>
                        </a:lnSpc>
                        <a:spcBef>
                          <a:spcPts val="0"/>
                        </a:spcBef>
                        <a:spcAft>
                          <a:spcPct val="0"/>
                        </a:spcAft>
                        <a:buClrTx/>
                        <a:buSzTx/>
                        <a:buFontTx/>
                        <a:buNone/>
                        <a:tabLst/>
                      </a:pPr>
                      <a:r>
                        <a:rPr kumimoji="0" lang="en-GB" sz="1800" u="none" strike="noStrike" cap="none" normalizeH="0" baseline="0" dirty="0">
                          <a:ln>
                            <a:noFill/>
                          </a:ln>
                          <a:effectLst/>
                        </a:rPr>
                        <a:t>Fix</a:t>
                      </a:r>
                      <a:endParaRPr kumimoji="0" lang="en-US" sz="1800" b="0" i="0" u="none" strike="noStrike" cap="none" normalizeH="0" baseline="0" dirty="0">
                        <a:ln>
                          <a:noFill/>
                        </a:ln>
                        <a:solidFill>
                          <a:schemeClr val="tx1"/>
                        </a:solidFill>
                        <a:effectLst/>
                        <a:latin typeface="+mn-lt"/>
                      </a:endParaRPr>
                    </a:p>
                  </a:txBody>
                  <a:tcPr anchor="ct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GB" sz="1800" u="none" strike="noStrike" cap="none" normalizeH="0" baseline="0" dirty="0">
                          <a:ln>
                            <a:noFill/>
                          </a:ln>
                          <a:effectLst/>
                        </a:rPr>
                        <a:t>Spatio-temporal</a:t>
                      </a:r>
                    </a:p>
                    <a:p>
                      <a:pPr marL="0" marR="0" lvl="0" indent="0" algn="l" defTabSz="914400" rtl="0" eaLnBrk="1" fontAlgn="base" latinLnBrk="0" hangingPunct="1">
                        <a:lnSpc>
                          <a:spcPct val="100000"/>
                        </a:lnSpc>
                        <a:spcBef>
                          <a:spcPts val="0"/>
                        </a:spcBef>
                        <a:spcAft>
                          <a:spcPct val="0"/>
                        </a:spcAft>
                        <a:buClrTx/>
                        <a:buSzTx/>
                        <a:buFontTx/>
                        <a:buNone/>
                        <a:tabLst/>
                      </a:pPr>
                      <a:r>
                        <a:rPr kumimoji="0" lang="en-GB" sz="1800" u="none" strike="noStrike" cap="none" normalizeH="0" baseline="0" dirty="0">
                          <a:ln>
                            <a:noFill/>
                          </a:ln>
                          <a:effectLst/>
                        </a:rPr>
                        <a:t>fix</a:t>
                      </a:r>
                      <a:endParaRPr kumimoji="0" lang="en-US" sz="1800" b="0" i="0" u="none" strike="noStrike" cap="none" normalizeH="0" baseline="0" dirty="0">
                        <a:ln>
                          <a:noFill/>
                        </a:ln>
                        <a:solidFill>
                          <a:schemeClr val="tx1"/>
                        </a:solidFill>
                        <a:effectLst/>
                        <a:latin typeface="+mn-lt"/>
                      </a:endParaRPr>
                    </a:p>
                  </a:txBody>
                  <a:tcPr anchor="ctr" horzOverflow="overflow">
                    <a:solidFill>
                      <a:schemeClr val="accent1">
                        <a:lumMod val="60000"/>
                        <a:lumOff val="40000"/>
                      </a:schemeClr>
                    </a:solidFill>
                  </a:tcPr>
                </a:tc>
                <a:extLst>
                  <a:ext uri="{0D108BD9-81ED-4DB2-BD59-A6C34878D82A}">
                    <a16:rowId xmlns:a16="http://schemas.microsoft.com/office/drawing/2014/main" val="10001"/>
                  </a:ext>
                </a:extLst>
              </a:tr>
              <a:tr h="122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u="none" strike="noStrike" cap="none" normalizeH="0" baseline="0" dirty="0">
                          <a:ln>
                            <a:noFill/>
                          </a:ln>
                          <a:effectLst/>
                        </a:rPr>
                        <a:t>Capital</a:t>
                      </a:r>
                      <a:endParaRPr kumimoji="0" lang="en-US" sz="2000" b="1" i="0" u="none" strike="noStrike" cap="none" normalizeH="0" baseline="0" dirty="0">
                        <a:ln>
                          <a:noFill/>
                        </a:ln>
                        <a:solidFill>
                          <a:schemeClr val="tx1"/>
                        </a:solidFill>
                        <a:effectLst/>
                        <a:latin typeface="+mn-lt"/>
                      </a:endParaRPr>
                    </a:p>
                  </a:txBody>
                  <a:tcPr anchor="ct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800" b="0" i="0" u="none" strike="noStrike" cap="none" normalizeH="0" baseline="0" dirty="0">
                          <a:ln>
                            <a:noFill/>
                          </a:ln>
                          <a:solidFill>
                            <a:schemeClr val="tx1"/>
                          </a:solidFill>
                          <a:effectLst/>
                          <a:latin typeface="+mn-lt"/>
                        </a:rPr>
                        <a:t>Rising antagonism between “Main Street” and “Wall Street” (City, etc)</a:t>
                      </a:r>
                    </a:p>
                  </a:txBody>
                  <a:tcPr anchor="ctr" horzOverflow="overflow">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800" u="none" strike="noStrike" cap="none" normalizeH="0" baseline="0" dirty="0">
                          <a:ln>
                            <a:noFill/>
                          </a:ln>
                          <a:effectLst/>
                        </a:rPr>
                        <a:t>Epic recession based on debt-default-deflation dynamics</a:t>
                      </a:r>
                      <a:endParaRPr kumimoji="0" lang="en-US" sz="1800" b="0" i="0" u="none" strike="noStrike" cap="none" normalizeH="0" baseline="0" dirty="0">
                        <a:ln>
                          <a:noFill/>
                        </a:ln>
                        <a:solidFill>
                          <a:schemeClr val="tx1"/>
                        </a:solidFill>
                        <a:effectLst/>
                        <a:latin typeface="+mn-lt"/>
                      </a:endParaRPr>
                    </a:p>
                  </a:txBody>
                  <a:tcPr anchor="ctr" horzOverflow="overflow">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u="none" strike="noStrike" cap="none" normalizeH="0" baseline="0" dirty="0">
                          <a:ln>
                            <a:noFill/>
                          </a:ln>
                          <a:effectLst/>
                        </a:rPr>
                        <a:t>De-regulation </a:t>
                      </a:r>
                      <a:r>
                        <a:rPr kumimoji="0" lang="en-US" sz="1400" u="none" strike="noStrike" cap="none" normalizeH="0" baseline="0" dirty="0">
                          <a:ln>
                            <a:noFill/>
                          </a:ln>
                          <a:effectLst/>
                          <a:sym typeface="Wingdings" pitchFamily="2" charset="2"/>
                        </a:rPr>
                        <a:t> </a:t>
                      </a:r>
                      <a:r>
                        <a:rPr kumimoji="0" lang="en-US" sz="1800" u="none" strike="noStrike" cap="none" normalizeH="0" baseline="0" dirty="0">
                          <a:ln>
                            <a:noFill/>
                          </a:ln>
                          <a:effectLst/>
                        </a:rPr>
                        <a:t>crisis of TBTF predatory finance + contagion effect</a:t>
                      </a:r>
                      <a:endParaRPr kumimoji="0" lang="en-US" sz="1800" b="0" i="0" u="none" strike="noStrike" cap="none" normalizeH="0" baseline="0" dirty="0">
                        <a:ln>
                          <a:noFill/>
                        </a:ln>
                        <a:solidFill>
                          <a:schemeClr val="tx1"/>
                        </a:solidFill>
                        <a:effectLst/>
                        <a:latin typeface="+mn-lt"/>
                      </a:endParaRPr>
                    </a:p>
                  </a:txBody>
                  <a:tcPr anchor="ctr" horzOverflow="overflow">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u="none" strike="noStrike" cap="none" normalizeH="0" baseline="0" dirty="0">
                          <a:ln>
                            <a:noFill/>
                          </a:ln>
                          <a:effectLst/>
                        </a:rPr>
                        <a:t>Protectionism in core economies, growing resistance to free trade in periphery</a:t>
                      </a:r>
                      <a:endParaRPr kumimoji="0" lang="en-US" sz="1800" b="0" i="0" u="none" strike="noStrike" cap="none" normalizeH="0" baseline="0" dirty="0">
                        <a:ln>
                          <a:noFill/>
                        </a:ln>
                        <a:solidFill>
                          <a:schemeClr val="tx1"/>
                        </a:solidFill>
                        <a:effectLst/>
                        <a:latin typeface="+mn-lt"/>
                      </a:endParaRPr>
                    </a:p>
                  </a:txBody>
                  <a:tcPr anchor="ctr" horzOverflow="overflow">
                    <a:solidFill>
                      <a:schemeClr val="bg1"/>
                    </a:solidFill>
                  </a:tcPr>
                </a:tc>
                <a:extLst>
                  <a:ext uri="{0D108BD9-81ED-4DB2-BD59-A6C34878D82A}">
                    <a16:rowId xmlns:a16="http://schemas.microsoft.com/office/drawing/2014/main" val="10002"/>
                  </a:ext>
                </a:extLst>
              </a:tr>
              <a:tr h="100891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u="none" strike="noStrike" cap="none" normalizeH="0" baseline="0" dirty="0">
                          <a:ln>
                            <a:noFill/>
                          </a:ln>
                          <a:effectLst/>
                        </a:rPr>
                        <a:t>(Social) Wage</a:t>
                      </a:r>
                      <a:endParaRPr kumimoji="0" lang="en-US" sz="2000" b="1" i="0" u="none" strike="noStrike" cap="none" normalizeH="0" baseline="0" dirty="0">
                        <a:ln>
                          <a:noFill/>
                        </a:ln>
                        <a:solidFill>
                          <a:schemeClr val="tx1"/>
                        </a:solidFill>
                        <a:effectLst/>
                        <a:latin typeface="+mn-lt"/>
                      </a:endParaRPr>
                    </a:p>
                  </a:txBody>
                  <a:tcPr anchor="ct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u="none" strike="noStrike" cap="none" normalizeH="0" baseline="0" dirty="0">
                          <a:ln>
                            <a:noFill/>
                          </a:ln>
                          <a:effectLst/>
                        </a:rPr>
                        <a:t>Credit crunch puts private Keynesian-ism into reverse</a:t>
                      </a:r>
                      <a:endParaRPr kumimoji="0" lang="en-US" sz="1800" b="0" i="0" u="none" strike="noStrike" cap="none" normalizeH="0" baseline="0" dirty="0">
                        <a:ln>
                          <a:noFill/>
                        </a:ln>
                        <a:solidFill>
                          <a:schemeClr val="tx1"/>
                        </a:solidFill>
                        <a:effectLst/>
                        <a:latin typeface="+mn-lt"/>
                      </a:endParaRPr>
                    </a:p>
                  </a:txBody>
                  <a:tcPr anchor="ctr" horzOverflow="overflow">
                    <a:solidFill>
                      <a:schemeClr val="accent1">
                        <a:lumMod val="40000"/>
                        <a:lumOff val="60000"/>
                      </a:schemeClr>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u="none" strike="noStrike" cap="none" normalizeH="0" baseline="0" dirty="0">
                          <a:ln>
                            <a:noFill/>
                          </a:ln>
                          <a:effectLst/>
                        </a:rPr>
                        <a:t>Austerity reinforces D4 and leads to double dip recession</a:t>
                      </a:r>
                      <a:endParaRPr kumimoji="0" lang="en-US" sz="1800" b="0" i="0" u="none" strike="noStrike" cap="none" normalizeH="0" baseline="0" dirty="0">
                        <a:ln>
                          <a:noFill/>
                        </a:ln>
                        <a:solidFill>
                          <a:schemeClr val="tx1"/>
                        </a:solidFill>
                        <a:effectLst/>
                        <a:latin typeface="+mn-lt"/>
                      </a:endParaRPr>
                    </a:p>
                  </a:txBody>
                  <a:tcPr anchor="ctr" horzOverflow="overflow">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u="none" strike="noStrike" cap="none" normalizeH="0" baseline="0" dirty="0">
                          <a:ln>
                            <a:noFill/>
                          </a:ln>
                          <a:effectLst/>
                        </a:rPr>
                        <a:t>Growing reserve army of surplus, precarious </a:t>
                      </a:r>
                      <a:r>
                        <a:rPr kumimoji="0" lang="en-US" sz="1800" u="none" strike="noStrike" cap="none" normalizeH="0" baseline="0" dirty="0" err="1">
                          <a:ln>
                            <a:noFill/>
                          </a:ln>
                          <a:effectLst/>
                        </a:rPr>
                        <a:t>labour</a:t>
                      </a:r>
                      <a:endParaRPr kumimoji="0" lang="en-US" sz="1800" b="0" i="0" u="none" strike="noStrike" cap="none" normalizeH="0" baseline="0" dirty="0">
                        <a:ln>
                          <a:noFill/>
                        </a:ln>
                        <a:solidFill>
                          <a:schemeClr val="tx1"/>
                        </a:solidFill>
                        <a:effectLst/>
                        <a:latin typeface="+mn-lt"/>
                      </a:endParaRPr>
                    </a:p>
                  </a:txBody>
                  <a:tcPr anchor="ctr" horzOverflow="overflow">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u="none" strike="noStrike" cap="none" normalizeH="0" baseline="0" dirty="0">
                          <a:ln>
                            <a:noFill/>
                          </a:ln>
                          <a:effectLst/>
                        </a:rPr>
                        <a:t>Global crisis and Internal devaluation  </a:t>
                      </a:r>
                      <a:r>
                        <a:rPr kumimoji="0" lang="en-US" sz="1600" b="1" u="none" strike="noStrike" cap="none" normalizeH="0" baseline="0" dirty="0">
                          <a:ln>
                            <a:noFill/>
                          </a:ln>
                          <a:effectLst/>
                          <a:sym typeface="Wingdings" pitchFamily="2" charset="2"/>
                        </a:rPr>
                        <a:t>-&gt;</a:t>
                      </a:r>
                      <a:r>
                        <a:rPr kumimoji="0" lang="en-US" sz="1800" u="none" strike="noStrike" cap="none" normalizeH="0" baseline="0" dirty="0">
                          <a:ln>
                            <a:noFill/>
                          </a:ln>
                          <a:effectLst/>
                          <a:sym typeface="Wingdings" pitchFamily="2" charset="2"/>
                        </a:rPr>
                        <a:t> reproduction </a:t>
                      </a:r>
                      <a:r>
                        <a:rPr kumimoji="0" lang="en-US" sz="1800" u="none" strike="noStrike" cap="none" normalizeH="0" baseline="0" dirty="0">
                          <a:ln>
                            <a:noFill/>
                          </a:ln>
                          <a:effectLst/>
                        </a:rPr>
                        <a:t>crisis</a:t>
                      </a:r>
                      <a:endParaRPr kumimoji="0" lang="en-US" sz="1800" b="0" i="0" u="none" strike="noStrike" cap="none" normalizeH="0" baseline="0" dirty="0">
                        <a:ln>
                          <a:noFill/>
                        </a:ln>
                        <a:solidFill>
                          <a:schemeClr val="tx2"/>
                        </a:solidFill>
                        <a:effectLst/>
                        <a:latin typeface="+mn-lt"/>
                      </a:endParaRPr>
                    </a:p>
                  </a:txBody>
                  <a:tcPr anchor="ctr" horzOverflow="overflow">
                    <a:solidFill>
                      <a:schemeClr val="bg1"/>
                    </a:solidFill>
                  </a:tcPr>
                </a:tc>
                <a:extLst>
                  <a:ext uri="{0D108BD9-81ED-4DB2-BD59-A6C34878D82A}">
                    <a16:rowId xmlns:a16="http://schemas.microsoft.com/office/drawing/2014/main" val="10003"/>
                  </a:ext>
                </a:extLst>
              </a:tr>
              <a:tr h="97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u="none" strike="noStrike" cap="none" normalizeH="0" baseline="0" dirty="0">
                          <a:ln>
                            <a:noFill/>
                          </a:ln>
                          <a:effectLst/>
                        </a:rPr>
                        <a:t>State</a:t>
                      </a:r>
                      <a:endParaRPr kumimoji="0" lang="en-US" sz="2000" b="1" i="0" u="none" strike="noStrike" cap="none" normalizeH="0" baseline="0" dirty="0">
                        <a:ln>
                          <a:noFill/>
                        </a:ln>
                        <a:solidFill>
                          <a:schemeClr val="tx1"/>
                        </a:solidFill>
                        <a:effectLst/>
                        <a:latin typeface="+mn-lt"/>
                      </a:endParaRPr>
                    </a:p>
                  </a:txBody>
                  <a:tcPr anchor="ct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800" u="none" strike="noStrike" cap="none" normalizeH="0" baseline="0" dirty="0">
                          <a:ln>
                            <a:noFill/>
                          </a:ln>
                          <a:effectLst/>
                        </a:rPr>
                        <a:t>Political capitalism undermines Ordoliberalism</a:t>
                      </a:r>
                      <a:endParaRPr kumimoji="0" lang="en-GB" sz="1800" b="0" i="0" u="none" strike="noStrike" cap="none" normalizeH="0" baseline="0" dirty="0">
                        <a:ln>
                          <a:noFill/>
                        </a:ln>
                        <a:solidFill>
                          <a:schemeClr val="tx1"/>
                        </a:solidFill>
                        <a:effectLst/>
                        <a:latin typeface="+mn-lt"/>
                      </a:endParaRPr>
                    </a:p>
                  </a:txBody>
                  <a:tcPr anchor="ctr" horzOverflow="overflow">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u="none" strike="noStrike" cap="none" normalizeH="0" baseline="0" dirty="0">
                          <a:ln>
                            <a:noFill/>
                          </a:ln>
                          <a:effectLst/>
                        </a:rPr>
                        <a:t>Austerity policies meet resistance, harsher discipline </a:t>
                      </a:r>
                      <a:endParaRPr kumimoji="0" lang="en-US" sz="1800" b="0" i="0" u="none" strike="noStrike" cap="none" normalizeH="0" baseline="0" dirty="0">
                        <a:ln>
                          <a:noFill/>
                        </a:ln>
                        <a:solidFill>
                          <a:schemeClr val="tx1"/>
                        </a:solidFill>
                        <a:effectLst/>
                        <a:latin typeface="+mn-lt"/>
                      </a:endParaRPr>
                    </a:p>
                  </a:txBody>
                  <a:tcPr anchor="ctr" horzOverflow="overflow">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GB" sz="1800" u="none" strike="noStrike" cap="none" normalizeH="0" baseline="0" dirty="0">
                          <a:ln>
                            <a:noFill/>
                          </a:ln>
                          <a:effectLst/>
                        </a:rPr>
                        <a:t>Crises in political markets reinforce  </a:t>
                      </a:r>
                      <a:r>
                        <a:rPr kumimoji="0" lang="en-GB" sz="1800" u="none" strike="noStrike" cap="none" spc="-20" normalizeH="0" baseline="0" dirty="0">
                          <a:ln>
                            <a:noFill/>
                          </a:ln>
                          <a:effectLst/>
                        </a:rPr>
                        <a:t>“post-democracy”</a:t>
                      </a:r>
                      <a:endParaRPr kumimoji="0" lang="en-US" sz="1800" b="0" i="0" u="none" strike="noStrike" cap="none" spc="-20" normalizeH="0" baseline="0" dirty="0">
                        <a:ln>
                          <a:noFill/>
                        </a:ln>
                        <a:solidFill>
                          <a:schemeClr val="tx1"/>
                        </a:solidFill>
                        <a:effectLst/>
                        <a:latin typeface="+mn-lt"/>
                      </a:endParaRPr>
                    </a:p>
                  </a:txBody>
                  <a:tcPr anchor="ctr" horzOverflow="overflow">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u="none" strike="noStrike" cap="none" normalizeH="0" baseline="0" dirty="0">
                          <a:ln>
                            <a:noFill/>
                          </a:ln>
                          <a:effectLst/>
                        </a:rPr>
                        <a:t>Cannot halt uneven development at many sites + scales</a:t>
                      </a:r>
                      <a:endParaRPr kumimoji="0" lang="en-US" sz="1800" b="0" i="0" u="none" strike="noStrike" cap="none" normalizeH="0" baseline="0" dirty="0">
                        <a:ln>
                          <a:noFill/>
                        </a:ln>
                        <a:solidFill>
                          <a:schemeClr val="tx1"/>
                        </a:solidFill>
                        <a:effectLst/>
                        <a:latin typeface="+mn-lt"/>
                      </a:endParaRPr>
                    </a:p>
                  </a:txBody>
                  <a:tcPr anchor="ctr" horzOverflow="overflow">
                    <a:solidFill>
                      <a:schemeClr val="bg1"/>
                    </a:solidFill>
                  </a:tcPr>
                </a:tc>
                <a:extLst>
                  <a:ext uri="{0D108BD9-81ED-4DB2-BD59-A6C34878D82A}">
                    <a16:rowId xmlns:a16="http://schemas.microsoft.com/office/drawing/2014/main" val="10004"/>
                  </a:ext>
                </a:extLst>
              </a:tr>
              <a:tr h="115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u="none" strike="noStrike" cap="none" normalizeH="0" baseline="0" dirty="0">
                          <a:ln>
                            <a:noFill/>
                          </a:ln>
                          <a:effectLst/>
                        </a:rPr>
                        <a:t>Global Regime</a:t>
                      </a:r>
                      <a:endParaRPr kumimoji="0" lang="en-US" sz="2000" b="1" i="0" u="none" strike="noStrike" cap="none" normalizeH="0" baseline="0" dirty="0">
                        <a:ln>
                          <a:noFill/>
                        </a:ln>
                        <a:solidFill>
                          <a:schemeClr val="tx1"/>
                        </a:solidFill>
                        <a:effectLst/>
                        <a:latin typeface="+mn-lt"/>
                      </a:endParaRPr>
                    </a:p>
                  </a:txBody>
                  <a:tcPr anchor="ct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u="none" strike="noStrike" cap="none" normalizeH="0" baseline="0" dirty="0">
                          <a:ln>
                            <a:noFill/>
                          </a:ln>
                          <a:effectLst/>
                        </a:rPr>
                        <a:t>Unregulated space of flows intensifies “triple crisis”</a:t>
                      </a:r>
                      <a:endParaRPr kumimoji="0" lang="en-US" sz="1800" b="0" i="0" u="none" strike="noStrike" cap="none" normalizeH="0" baseline="0" dirty="0">
                        <a:ln>
                          <a:noFill/>
                        </a:ln>
                        <a:solidFill>
                          <a:schemeClr val="tx1"/>
                        </a:solidFill>
                        <a:effectLst/>
                        <a:latin typeface="+mn-lt"/>
                      </a:endParaRPr>
                    </a:p>
                  </a:txBody>
                  <a:tcPr anchor="ctr" horzOverflow="overflow">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u="none" strike="noStrike" cap="none" normalizeH="0" baseline="0" dirty="0">
                          <a:ln>
                            <a:noFill/>
                          </a:ln>
                          <a:effectLst/>
                        </a:rPr>
                        <a:t>Multilateral, multi-scalar imbalances  and race to bottom</a:t>
                      </a:r>
                      <a:endParaRPr kumimoji="0" lang="en-US" sz="1800" b="0" i="0" u="none" strike="noStrike" cap="none" normalizeH="0" baseline="0" dirty="0">
                        <a:ln>
                          <a:noFill/>
                        </a:ln>
                        <a:solidFill>
                          <a:schemeClr val="tx1"/>
                        </a:solidFill>
                        <a:effectLst/>
                        <a:latin typeface="+mn-lt"/>
                      </a:endParaRPr>
                    </a:p>
                  </a:txBody>
                  <a:tcPr anchor="ctr" horzOverflow="overflow">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u="none" strike="noStrike" cap="none" spc="-40" normalizeH="0" baseline="0" dirty="0">
                          <a:ln>
                            <a:noFill/>
                          </a:ln>
                          <a:effectLst/>
                        </a:rPr>
                        <a:t>Crisis + rejection of  </a:t>
                      </a:r>
                      <a:r>
                        <a:rPr kumimoji="0" lang="en-US" sz="1800" u="none" strike="noStrike" cap="none" spc="-30" normalizeH="0" baseline="0" dirty="0">
                          <a:ln>
                            <a:noFill/>
                          </a:ln>
                          <a:effectLst/>
                        </a:rPr>
                        <a:t>(</a:t>
                      </a:r>
                      <a:r>
                        <a:rPr kumimoji="0" lang="en-US" sz="1800" u="none" strike="noStrike" cap="none" spc="-40" normalizeH="0" baseline="0" dirty="0">
                          <a:ln>
                            <a:noFill/>
                          </a:ln>
                          <a:effectLst/>
                        </a:rPr>
                        <a:t>post-)Washington </a:t>
                      </a:r>
                      <a:r>
                        <a:rPr kumimoji="0" lang="en-US" sz="1800" u="none" strike="noStrike" cap="none" normalizeH="0" baseline="0" dirty="0">
                          <a:ln>
                            <a:noFill/>
                          </a:ln>
                          <a:effectLst/>
                        </a:rPr>
                        <a:t>Consensus</a:t>
                      </a:r>
                      <a:endParaRPr kumimoji="0" lang="en-US" sz="1800" b="0" i="0" u="none" strike="noStrike" cap="none" normalizeH="0" baseline="0" dirty="0">
                        <a:ln>
                          <a:noFill/>
                        </a:ln>
                        <a:solidFill>
                          <a:schemeClr val="tx1"/>
                        </a:solidFill>
                        <a:effectLst/>
                        <a:latin typeface="+mn-lt"/>
                      </a:endParaRPr>
                    </a:p>
                  </a:txBody>
                  <a:tcPr anchor="ctr" horzOverflow="overflow">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u="none" strike="noStrike" cap="none" normalizeH="0" baseline="0" dirty="0">
                          <a:ln>
                            <a:noFill/>
                          </a:ln>
                          <a:effectLst/>
                        </a:rPr>
                        <a:t>Crisis of US hegemony, BRICs in crisis and disarray</a:t>
                      </a:r>
                      <a:endParaRPr kumimoji="0" lang="en-US" sz="1800" b="0" i="0" u="none" strike="noStrike" cap="none" normalizeH="0" baseline="0" dirty="0">
                        <a:ln>
                          <a:noFill/>
                        </a:ln>
                        <a:solidFill>
                          <a:schemeClr val="tx1"/>
                        </a:solidFill>
                        <a:effectLst/>
                        <a:latin typeface="+mn-lt"/>
                      </a:endParaRPr>
                    </a:p>
                  </a:txBody>
                  <a:tcPr anchor="ctr" horzOverflow="overflow">
                    <a:solidFill>
                      <a:schemeClr val="bg1"/>
                    </a:solidFill>
                  </a:tcPr>
                </a:tc>
                <a:extLst>
                  <a:ext uri="{0D108BD9-81ED-4DB2-BD59-A6C34878D82A}">
                    <a16:rowId xmlns:a16="http://schemas.microsoft.com/office/drawing/2014/main" val="10005"/>
                  </a:ext>
                </a:extLst>
              </a:tr>
              <a:tr h="115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mn-lt"/>
                        </a:rPr>
                        <a:t>Nature</a:t>
                      </a: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a:ln>
                            <a:noFill/>
                          </a:ln>
                          <a:solidFill>
                            <a:schemeClr val="tx1"/>
                          </a:solidFill>
                          <a:effectLst/>
                          <a:latin typeface="+mn-lt"/>
                        </a:rPr>
                        <a:t>Lost biodiversity; crisis of unequal exchange; end of cheap nature</a:t>
                      </a:r>
                    </a:p>
                  </a:txBody>
                  <a:tcPr anchor="ctr" horzOverflow="overflow">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US" sz="1800" b="0" i="0" u="none" strike="noStrike" cap="none" normalizeH="0" baseline="0" dirty="0">
                          <a:ln>
                            <a:noFill/>
                          </a:ln>
                          <a:solidFill>
                            <a:schemeClr val="tx1"/>
                          </a:solidFill>
                          <a:effectLst/>
                          <a:latin typeface="+mn-lt"/>
                        </a:rPr>
                        <a:t>Existential insecurity in global South and lack of resources</a:t>
                      </a:r>
                    </a:p>
                  </a:txBody>
                  <a:tcPr anchor="ctr" horzOverflow="overflow">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800" b="0" i="0" u="none" strike="noStrike" cap="none" normalizeH="0" baseline="0" dirty="0">
                          <a:ln>
                            <a:noFill/>
                          </a:ln>
                          <a:solidFill>
                            <a:schemeClr val="tx1"/>
                          </a:solidFill>
                          <a:effectLst/>
                          <a:latin typeface="+mn-lt"/>
                        </a:rPr>
                        <a:t>New forms of imperialism</a:t>
                      </a:r>
                    </a:p>
                  </a:txBody>
                  <a:tcPr anchor="ctr" horzOverflow="overflow">
                    <a:solidFill>
                      <a:schemeClr val="bg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800" b="0" i="0" u="none" strike="noStrike" cap="none" normalizeH="0" baseline="0" dirty="0">
                          <a:ln>
                            <a:noFill/>
                          </a:ln>
                          <a:solidFill>
                            <a:schemeClr val="tx1"/>
                          </a:solidFill>
                          <a:effectLst/>
                          <a:latin typeface="+mn-lt"/>
                        </a:rPr>
                        <a:t>New forms of multi-lateral partnerships</a:t>
                      </a:r>
                    </a:p>
                  </a:txBody>
                  <a:tcPr anchor="ctr" horzOverflow="overflow">
                    <a:solidFill>
                      <a:schemeClr val="bg1"/>
                    </a:solidFill>
                  </a:tcPr>
                </a:tc>
                <a:extLst>
                  <a:ext uri="{0D108BD9-81ED-4DB2-BD59-A6C34878D82A}">
                    <a16:rowId xmlns:a16="http://schemas.microsoft.com/office/drawing/2014/main" val="459630566"/>
                  </a:ext>
                </a:extLst>
              </a:tr>
            </a:tbl>
          </a:graphicData>
        </a:graphic>
      </p:graphicFrame>
    </p:spTree>
    <p:extLst>
      <p:ext uri="{BB962C8B-B14F-4D97-AF65-F5344CB8AC3E}">
        <p14:creationId xmlns:p14="http://schemas.microsoft.com/office/powerpoint/2010/main" val="23597368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008112"/>
          </a:xfrm>
        </p:spPr>
        <p:txBody>
          <a:bodyPr>
            <a:normAutofit/>
          </a:bodyPr>
          <a:lstStyle/>
          <a:p>
            <a:pPr algn="ctr"/>
            <a:r>
              <a:rPr lang="en-GB" sz="4000" b="1" dirty="0">
                <a:latin typeface="+mn-lt"/>
              </a:rPr>
              <a:t>Explanation</a:t>
            </a:r>
          </a:p>
        </p:txBody>
      </p:sp>
      <p:sp>
        <p:nvSpPr>
          <p:cNvPr id="3" name="Content Placeholder 2"/>
          <p:cNvSpPr>
            <a:spLocks noGrp="1"/>
          </p:cNvSpPr>
          <p:nvPr>
            <p:ph idx="1"/>
          </p:nvPr>
        </p:nvSpPr>
        <p:spPr>
          <a:xfrm>
            <a:off x="395536" y="1412776"/>
            <a:ext cx="8424936" cy="5112568"/>
          </a:xfrm>
        </p:spPr>
        <p:txBody>
          <a:bodyPr>
            <a:normAutofit fontScale="47500" lnSpcReduction="20000"/>
          </a:bodyPr>
          <a:lstStyle/>
          <a:p>
            <a:pPr>
              <a:lnSpc>
                <a:spcPts val="2800"/>
              </a:lnSpc>
              <a:spcBef>
                <a:spcPts val="400"/>
              </a:spcBef>
            </a:pPr>
            <a:r>
              <a:rPr lang="en-GB" sz="5100" dirty="0"/>
              <a:t>Tables show two alternative post-Fordist growth scenarios, with their corresponding principal structural forms and respective complementary forms, if they are to be </a:t>
            </a:r>
            <a:r>
              <a:rPr lang="en-GB" sz="5100" i="1" dirty="0"/>
              <a:t>en régulation</a:t>
            </a:r>
          </a:p>
          <a:p>
            <a:pPr>
              <a:lnSpc>
                <a:spcPts val="2800"/>
              </a:lnSpc>
              <a:spcBef>
                <a:spcPts val="400"/>
              </a:spcBef>
            </a:pPr>
            <a:r>
              <a:rPr lang="en-GB" sz="5100" dirty="0"/>
              <a:t>Two principal forms in KBE are capital and competition, in finance-dominated accumulation, they are money and</a:t>
            </a:r>
          </a:p>
          <a:p>
            <a:pPr>
              <a:lnSpc>
                <a:spcPts val="2800"/>
              </a:lnSpc>
              <a:spcBef>
                <a:spcPts val="400"/>
              </a:spcBef>
            </a:pPr>
            <a:r>
              <a:rPr lang="en-GB" sz="5100" dirty="0"/>
              <a:t>While KBE seeks to valorize knowledge, emphasis on IPR should be secondary; competition </a:t>
            </a:r>
          </a:p>
          <a:p>
            <a:pPr>
              <a:lnSpc>
                <a:spcPts val="2800"/>
              </a:lnSpc>
              <a:spcBef>
                <a:spcPts val="400"/>
              </a:spcBef>
            </a:pPr>
            <a:r>
              <a:rPr lang="en-GB" sz="5100" dirty="0"/>
              <a:t>Spatio-temporal fixes depend on embedding of KBE in multi-scalar knowledge society, on embedding of finance-dominated accumulation in </a:t>
            </a:r>
            <a:r>
              <a:rPr lang="en-GB" sz="5100" i="1" dirty="0"/>
              <a:t>Ordoliberal</a:t>
            </a:r>
            <a:r>
              <a:rPr lang="en-GB" sz="5100" dirty="0"/>
              <a:t> framework</a:t>
            </a:r>
          </a:p>
          <a:p>
            <a:pPr>
              <a:lnSpc>
                <a:spcPts val="2800"/>
              </a:lnSpc>
              <a:spcBef>
                <a:spcPts val="400"/>
              </a:spcBef>
            </a:pPr>
            <a:r>
              <a:rPr lang="en-GB" sz="5100" dirty="0"/>
              <a:t>Both growth regimes  likely to be less stable in practice than Atlantic Fordism because they co-exist and it is correspondingly harder to secure their respective forms of embedding</a:t>
            </a:r>
          </a:p>
          <a:p>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53" name="Group 25"/>
          <p:cNvGraphicFramePr>
            <a:graphicFrameLocks noGrp="1"/>
          </p:cNvGraphicFramePr>
          <p:nvPr/>
        </p:nvGraphicFramePr>
        <p:xfrm>
          <a:off x="0" y="0"/>
          <a:ext cx="9143999" cy="6858000"/>
        </p:xfrm>
        <a:graphic>
          <a:graphicData uri="http://schemas.openxmlformats.org/drawingml/2006/table">
            <a:tbl>
              <a:tblPr/>
              <a:tblGrid>
                <a:gridCol w="2886461">
                  <a:extLst>
                    <a:ext uri="{9D8B030D-6E8A-4147-A177-3AD203B41FA5}">
                      <a16:colId xmlns:a16="http://schemas.microsoft.com/office/drawing/2014/main" val="156674886"/>
                    </a:ext>
                  </a:extLst>
                </a:gridCol>
                <a:gridCol w="3123463">
                  <a:extLst>
                    <a:ext uri="{9D8B030D-6E8A-4147-A177-3AD203B41FA5}">
                      <a16:colId xmlns:a16="http://schemas.microsoft.com/office/drawing/2014/main" val="1694871073"/>
                    </a:ext>
                  </a:extLst>
                </a:gridCol>
                <a:gridCol w="3134075">
                  <a:extLst>
                    <a:ext uri="{9D8B030D-6E8A-4147-A177-3AD203B41FA5}">
                      <a16:colId xmlns:a16="http://schemas.microsoft.com/office/drawing/2014/main" val="2365262648"/>
                    </a:ext>
                  </a:extLst>
                </a:gridCol>
              </a:tblGrid>
              <a:tr h="94132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First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Generation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75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Second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Generation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75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Third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Generation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2822642152"/>
                  </a:ext>
                </a:extLst>
              </a:tr>
              <a:tr h="791699">
                <a:tc grid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6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ACCUMULATION REGIMES</a:t>
                      </a:r>
                      <a:endParaRPr kumimoji="0" lang="en-US" altLang="en-US" sz="2400" b="1" i="1"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087927060"/>
                  </a:ext>
                </a:extLst>
              </a:tr>
              <a:tr h="5124978">
                <a:tc>
                  <a:txBody>
                    <a:bodyPr/>
                    <a:lstStyle>
                      <a:lvl1pPr>
                        <a:spcBef>
                          <a:spcPct val="20000"/>
                        </a:spcBef>
                        <a:tabLst>
                          <a:tab pos="228600" algn="l"/>
                        </a:tabLst>
                        <a:defRPr sz="2800">
                          <a:solidFill>
                            <a:schemeClr val="tx1"/>
                          </a:solidFill>
                          <a:latin typeface="Arial" panose="020B0604020202020204" pitchFamily="34" charset="0"/>
                        </a:defRPr>
                      </a:lvl1pPr>
                      <a:lvl2pPr>
                        <a:spcBef>
                          <a:spcPct val="20000"/>
                        </a:spcBef>
                        <a:tabLst>
                          <a:tab pos="228600" algn="l"/>
                        </a:tabLst>
                        <a:defRPr sz="2400">
                          <a:solidFill>
                            <a:schemeClr val="tx1"/>
                          </a:solidFill>
                          <a:latin typeface="Arial" panose="020B0604020202020204" pitchFamily="34" charset="0"/>
                        </a:defRPr>
                      </a:lvl2pPr>
                      <a:lvl3pPr>
                        <a:spcBef>
                          <a:spcPct val="20000"/>
                        </a:spcBef>
                        <a:tabLst>
                          <a:tab pos="228600" algn="l"/>
                        </a:tabLst>
                        <a:defRPr sz="2000">
                          <a:solidFill>
                            <a:schemeClr val="tx1"/>
                          </a:solidFill>
                          <a:latin typeface="Arial" panose="020B0604020202020204" pitchFamily="34" charset="0"/>
                        </a:defRPr>
                      </a:lvl3pPr>
                      <a:lvl4pPr>
                        <a:spcBef>
                          <a:spcPct val="20000"/>
                        </a:spcBef>
                        <a:tabLst>
                          <a:tab pos="228600" algn="l"/>
                        </a:tabLst>
                        <a:defRPr>
                          <a:solidFill>
                            <a:schemeClr val="tx1"/>
                          </a:solidFill>
                          <a:latin typeface="Arial" panose="020B0604020202020204" pitchFamily="34" charset="0"/>
                        </a:defRPr>
                      </a:lvl4pPr>
                      <a:lvl5pPr>
                        <a:spcBef>
                          <a:spcPct val="20000"/>
                        </a:spcBef>
                        <a:tabLst>
                          <a:tab pos="228600" algn="l"/>
                        </a:tabLst>
                        <a:defRPr>
                          <a:solidFill>
                            <a:schemeClr val="tx1"/>
                          </a:solidFill>
                          <a:latin typeface="Arial" panose="020B0604020202020204" pitchFamily="34" charset="0"/>
                        </a:defRPr>
                      </a:lvl5pPr>
                      <a:lvl6pPr fontAlgn="base">
                        <a:spcBef>
                          <a:spcPct val="20000"/>
                        </a:spcBef>
                        <a:spcAft>
                          <a:spcPct val="0"/>
                        </a:spcAft>
                        <a:tabLst>
                          <a:tab pos="228600" algn="l"/>
                        </a:tabLst>
                        <a:defRPr>
                          <a:solidFill>
                            <a:schemeClr val="tx1"/>
                          </a:solidFill>
                          <a:latin typeface="Arial" panose="020B0604020202020204" pitchFamily="34" charset="0"/>
                        </a:defRPr>
                      </a:lvl6pPr>
                      <a:lvl7pPr fontAlgn="base">
                        <a:spcBef>
                          <a:spcPct val="20000"/>
                        </a:spcBef>
                        <a:spcAft>
                          <a:spcPct val="0"/>
                        </a:spcAft>
                        <a:tabLst>
                          <a:tab pos="228600" algn="l"/>
                        </a:tabLst>
                        <a:defRPr>
                          <a:solidFill>
                            <a:schemeClr val="tx1"/>
                          </a:solidFill>
                          <a:latin typeface="Arial" panose="020B0604020202020204" pitchFamily="34" charset="0"/>
                        </a:defRPr>
                      </a:lvl7pPr>
                      <a:lvl8pPr fontAlgn="base">
                        <a:spcBef>
                          <a:spcPct val="20000"/>
                        </a:spcBef>
                        <a:spcAft>
                          <a:spcPct val="0"/>
                        </a:spcAft>
                        <a:tabLst>
                          <a:tab pos="228600" algn="l"/>
                        </a:tabLst>
                        <a:defRPr>
                          <a:solidFill>
                            <a:schemeClr val="tx1"/>
                          </a:solidFill>
                          <a:latin typeface="Arial" panose="020B0604020202020204" pitchFamily="34" charset="0"/>
                        </a:defRPr>
                      </a:lvl8pPr>
                      <a:lvl9pPr fontAlgn="base">
                        <a:spcBef>
                          <a:spcPct val="20000"/>
                        </a:spcBef>
                        <a:spcAft>
                          <a:spcPct val="0"/>
                        </a:spcAft>
                        <a:tabLst>
                          <a:tab pos="228600"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1200"/>
                        </a:spcBef>
                        <a:spcAft>
                          <a:spcPct val="0"/>
                        </a:spcAft>
                        <a:buClrTx/>
                        <a:buSzTx/>
                        <a:buFont typeface="Symbol" panose="05050102010706020507" pitchFamily="18" charset="2"/>
                        <a:buChar char=""/>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72000" marR="0" lvl="0" indent="-180000" algn="l" defTabSz="914400" rtl="0" eaLnBrk="1" fontAlgn="base" latinLnBrk="0" hangingPunct="1">
                        <a:lnSpc>
                          <a:spcPct val="100000"/>
                        </a:lnSpc>
                        <a:spcBef>
                          <a:spcPts val="1200"/>
                        </a:spcBef>
                        <a:spcAft>
                          <a:spcPct val="0"/>
                        </a:spcAft>
                        <a:buClrTx/>
                        <a:buSzTx/>
                        <a:buFont typeface="Symbol" panose="05050102010706020507" pitchFamily="18" charset="2"/>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History of accumulate-ion regimes in France</a:t>
                      </a:r>
                    </a:p>
                    <a:p>
                      <a:pPr marL="72000" marR="0" lvl="0" indent="-1800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72000" marR="0" lvl="0" indent="-1800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novelty of intensive accumulation</a:t>
                      </a: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72000" marR="0" lvl="0" indent="-1800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72000" marR="0" lvl="0" indent="-1800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Fordism in the USA and France</a:t>
                      </a:r>
                    </a:p>
                    <a:p>
                      <a:pPr marL="72000" marR="0" lvl="0" indent="-1800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72000" marR="0" lvl="0" indent="-1800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Stylized facts about Fordism and its crisis </a:t>
                      </a:r>
                    </a:p>
                    <a:p>
                      <a:pPr marL="72000" marR="0" lvl="0" indent="-1800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72000" marR="0" lvl="0" indent="-1800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Fordist reproduction schemas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tabLst>
                          <a:tab pos="228600" algn="l"/>
                        </a:tabLst>
                        <a:defRPr sz="2800">
                          <a:solidFill>
                            <a:schemeClr val="tx1"/>
                          </a:solidFill>
                          <a:latin typeface="Arial" panose="020B0604020202020204" pitchFamily="34" charset="0"/>
                        </a:defRPr>
                      </a:lvl1pPr>
                      <a:lvl2pPr>
                        <a:spcBef>
                          <a:spcPct val="20000"/>
                        </a:spcBef>
                        <a:tabLst>
                          <a:tab pos="228600" algn="l"/>
                        </a:tabLst>
                        <a:defRPr sz="2400">
                          <a:solidFill>
                            <a:schemeClr val="tx1"/>
                          </a:solidFill>
                          <a:latin typeface="Arial" panose="020B0604020202020204" pitchFamily="34" charset="0"/>
                        </a:defRPr>
                      </a:lvl2pPr>
                      <a:lvl3pPr>
                        <a:spcBef>
                          <a:spcPct val="20000"/>
                        </a:spcBef>
                        <a:tabLst>
                          <a:tab pos="228600" algn="l"/>
                        </a:tabLst>
                        <a:defRPr sz="2000">
                          <a:solidFill>
                            <a:schemeClr val="tx1"/>
                          </a:solidFill>
                          <a:latin typeface="Arial" panose="020B0604020202020204" pitchFamily="34" charset="0"/>
                        </a:defRPr>
                      </a:lvl3pPr>
                      <a:lvl4pPr>
                        <a:spcBef>
                          <a:spcPct val="20000"/>
                        </a:spcBef>
                        <a:tabLst>
                          <a:tab pos="228600" algn="l"/>
                        </a:tabLst>
                        <a:defRPr>
                          <a:solidFill>
                            <a:schemeClr val="tx1"/>
                          </a:solidFill>
                          <a:latin typeface="Arial" panose="020B0604020202020204" pitchFamily="34" charset="0"/>
                        </a:defRPr>
                      </a:lvl4pPr>
                      <a:lvl5pPr>
                        <a:spcBef>
                          <a:spcPct val="20000"/>
                        </a:spcBef>
                        <a:tabLst>
                          <a:tab pos="228600" algn="l"/>
                        </a:tabLst>
                        <a:defRPr>
                          <a:solidFill>
                            <a:schemeClr val="tx1"/>
                          </a:solidFill>
                          <a:latin typeface="Arial" panose="020B0604020202020204" pitchFamily="34" charset="0"/>
                        </a:defRPr>
                      </a:lvl5pPr>
                      <a:lvl6pPr fontAlgn="base">
                        <a:spcBef>
                          <a:spcPct val="20000"/>
                        </a:spcBef>
                        <a:spcAft>
                          <a:spcPct val="0"/>
                        </a:spcAft>
                        <a:tabLst>
                          <a:tab pos="228600" algn="l"/>
                        </a:tabLst>
                        <a:defRPr>
                          <a:solidFill>
                            <a:schemeClr val="tx1"/>
                          </a:solidFill>
                          <a:latin typeface="Arial" panose="020B0604020202020204" pitchFamily="34" charset="0"/>
                        </a:defRPr>
                      </a:lvl6pPr>
                      <a:lvl7pPr fontAlgn="base">
                        <a:spcBef>
                          <a:spcPct val="20000"/>
                        </a:spcBef>
                        <a:spcAft>
                          <a:spcPct val="0"/>
                        </a:spcAft>
                        <a:tabLst>
                          <a:tab pos="228600" algn="l"/>
                        </a:tabLst>
                        <a:defRPr>
                          <a:solidFill>
                            <a:schemeClr val="tx1"/>
                          </a:solidFill>
                          <a:latin typeface="Arial" panose="020B0604020202020204" pitchFamily="34" charset="0"/>
                        </a:defRPr>
                      </a:lvl7pPr>
                      <a:lvl8pPr fontAlgn="base">
                        <a:spcBef>
                          <a:spcPct val="20000"/>
                        </a:spcBef>
                        <a:spcAft>
                          <a:spcPct val="0"/>
                        </a:spcAft>
                        <a:tabLst>
                          <a:tab pos="228600" algn="l"/>
                        </a:tabLst>
                        <a:defRPr>
                          <a:solidFill>
                            <a:schemeClr val="tx1"/>
                          </a:solidFill>
                          <a:latin typeface="Arial" panose="020B0604020202020204" pitchFamily="34" charset="0"/>
                        </a:defRPr>
                      </a:lvl8pPr>
                      <a:lvl9pPr fontAlgn="base">
                        <a:spcBef>
                          <a:spcPct val="20000"/>
                        </a:spcBef>
                        <a:spcAft>
                          <a:spcPct val="0"/>
                        </a:spcAft>
                        <a:tabLst>
                          <a:tab pos="228600"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Symbol" panose="05050102010706020507" pitchFamily="18" charset="2"/>
                        <a:buChar char=""/>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72000" marR="0" lvl="0" indent="-180000" algn="l" defTabSz="914400" rtl="0" eaLnBrk="1" fontAlgn="base" latinLnBrk="0" hangingPunct="1">
                        <a:lnSpc>
                          <a:spcPct val="100000"/>
                        </a:lnSpc>
                        <a:spcBef>
                          <a:spcPts val="1200"/>
                        </a:spcBef>
                        <a:spcAft>
                          <a:spcPct val="0"/>
                        </a:spcAft>
                        <a:buClrTx/>
                        <a:buSzTx/>
                        <a:buFont typeface="Symbol" panose="05050102010706020507" pitchFamily="18" charset="2"/>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Macro- and sectoral econometric models</a:t>
                      </a:r>
                    </a:p>
                    <a:p>
                      <a:pPr marL="72000" marR="0" lvl="0" indent="-180000" algn="l" defTabSz="914400" rtl="0" eaLnBrk="0" fontAlgn="base" latinLnBrk="0" hangingPunct="0">
                        <a:lnSpc>
                          <a:spcPct val="100000"/>
                        </a:lnSpc>
                        <a:spcBef>
                          <a:spcPct val="0"/>
                        </a:spcBef>
                        <a:spcAft>
                          <a:spcPct val="0"/>
                        </a:spcAft>
                        <a:buClrTx/>
                        <a:buSzTx/>
                        <a:buFont typeface="Symbol" panose="05050102010706020507" pitchFamily="18" charset="2"/>
                        <a:buNone/>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72000" marR="0" lvl="0" indent="-1800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Varieties of Fordism and crisis tendencies</a:t>
                      </a: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72000" marR="0" lvl="0" indent="-1800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72000" marR="0" lvl="0" indent="-1800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Alternatives to classic Fordism (small open economies, Japan, state socialism, Latin America, East Asia)</a:t>
                      </a:r>
                    </a:p>
                    <a:p>
                      <a:pPr marL="72000" marR="0" lvl="0" indent="-1800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72000" marR="0" lvl="0" indent="-1800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Challenges to Fordist growth dynamics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tabLst>
                          <a:tab pos="228600" algn="l"/>
                        </a:tabLst>
                        <a:defRPr sz="2800">
                          <a:solidFill>
                            <a:schemeClr val="tx1"/>
                          </a:solidFill>
                          <a:latin typeface="Arial" panose="020B0604020202020204" pitchFamily="34" charset="0"/>
                        </a:defRPr>
                      </a:lvl1pPr>
                      <a:lvl2pPr>
                        <a:spcBef>
                          <a:spcPct val="20000"/>
                        </a:spcBef>
                        <a:tabLst>
                          <a:tab pos="228600" algn="l"/>
                        </a:tabLst>
                        <a:defRPr sz="2400">
                          <a:solidFill>
                            <a:schemeClr val="tx1"/>
                          </a:solidFill>
                          <a:latin typeface="Arial" panose="020B0604020202020204" pitchFamily="34" charset="0"/>
                        </a:defRPr>
                      </a:lvl2pPr>
                      <a:lvl3pPr>
                        <a:spcBef>
                          <a:spcPct val="20000"/>
                        </a:spcBef>
                        <a:tabLst>
                          <a:tab pos="228600" algn="l"/>
                        </a:tabLst>
                        <a:defRPr sz="2000">
                          <a:solidFill>
                            <a:schemeClr val="tx1"/>
                          </a:solidFill>
                          <a:latin typeface="Arial" panose="020B0604020202020204" pitchFamily="34" charset="0"/>
                        </a:defRPr>
                      </a:lvl3pPr>
                      <a:lvl4pPr>
                        <a:spcBef>
                          <a:spcPct val="20000"/>
                        </a:spcBef>
                        <a:tabLst>
                          <a:tab pos="228600" algn="l"/>
                        </a:tabLst>
                        <a:defRPr>
                          <a:solidFill>
                            <a:schemeClr val="tx1"/>
                          </a:solidFill>
                          <a:latin typeface="Arial" panose="020B0604020202020204" pitchFamily="34" charset="0"/>
                        </a:defRPr>
                      </a:lvl4pPr>
                      <a:lvl5pPr>
                        <a:spcBef>
                          <a:spcPct val="20000"/>
                        </a:spcBef>
                        <a:tabLst>
                          <a:tab pos="228600" algn="l"/>
                        </a:tabLst>
                        <a:defRPr>
                          <a:solidFill>
                            <a:schemeClr val="tx1"/>
                          </a:solidFill>
                          <a:latin typeface="Arial" panose="020B0604020202020204" pitchFamily="34" charset="0"/>
                        </a:defRPr>
                      </a:lvl5pPr>
                      <a:lvl6pPr fontAlgn="base">
                        <a:spcBef>
                          <a:spcPct val="20000"/>
                        </a:spcBef>
                        <a:spcAft>
                          <a:spcPct val="0"/>
                        </a:spcAft>
                        <a:tabLst>
                          <a:tab pos="228600" algn="l"/>
                        </a:tabLst>
                        <a:defRPr>
                          <a:solidFill>
                            <a:schemeClr val="tx1"/>
                          </a:solidFill>
                          <a:latin typeface="Arial" panose="020B0604020202020204" pitchFamily="34" charset="0"/>
                        </a:defRPr>
                      </a:lvl6pPr>
                      <a:lvl7pPr fontAlgn="base">
                        <a:spcBef>
                          <a:spcPct val="20000"/>
                        </a:spcBef>
                        <a:spcAft>
                          <a:spcPct val="0"/>
                        </a:spcAft>
                        <a:tabLst>
                          <a:tab pos="228600" algn="l"/>
                        </a:tabLst>
                        <a:defRPr>
                          <a:solidFill>
                            <a:schemeClr val="tx1"/>
                          </a:solidFill>
                          <a:latin typeface="Arial" panose="020B0604020202020204" pitchFamily="34" charset="0"/>
                        </a:defRPr>
                      </a:lvl7pPr>
                      <a:lvl8pPr fontAlgn="base">
                        <a:spcBef>
                          <a:spcPct val="20000"/>
                        </a:spcBef>
                        <a:spcAft>
                          <a:spcPct val="0"/>
                        </a:spcAft>
                        <a:tabLst>
                          <a:tab pos="228600" algn="l"/>
                        </a:tabLst>
                        <a:defRPr>
                          <a:solidFill>
                            <a:schemeClr val="tx1"/>
                          </a:solidFill>
                          <a:latin typeface="Arial" panose="020B0604020202020204" pitchFamily="34" charset="0"/>
                        </a:defRPr>
                      </a:lvl8pPr>
                      <a:lvl9pPr fontAlgn="base">
                        <a:spcBef>
                          <a:spcPct val="20000"/>
                        </a:spcBef>
                        <a:spcAft>
                          <a:spcPct val="0"/>
                        </a:spcAft>
                        <a:tabLst>
                          <a:tab pos="228600"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1200"/>
                        </a:spcBef>
                        <a:spcAft>
                          <a:spcPct val="0"/>
                        </a:spcAft>
                        <a:buClrTx/>
                        <a:buSzTx/>
                        <a:buFont typeface="Symbol" panose="05050102010706020507" pitchFamily="18" charset="2"/>
                        <a:buChar char=""/>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72000" marR="0" lvl="0" indent="-180000" algn="l" defTabSz="914400" rtl="0" eaLnBrk="1" fontAlgn="base" latinLnBrk="0" hangingPunct="1">
                        <a:lnSpc>
                          <a:spcPct val="100000"/>
                        </a:lnSpc>
                        <a:spcBef>
                          <a:spcPts val="1200"/>
                        </a:spcBef>
                        <a:spcAft>
                          <a:spcPct val="0"/>
                        </a:spcAft>
                        <a:buClrTx/>
                        <a:buSzTx/>
                        <a:buFont typeface="Arial" panose="020B0604020202020204" pitchFamily="34" charset="0"/>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Alternative post-Fordist scenarios </a:t>
                      </a:r>
                    </a:p>
                    <a:p>
                      <a:pPr marL="72000" marR="0" lvl="0" indent="-180000" algn="l" defTabSz="914400" rtl="0" eaLnBrk="0" fontAlgn="base" latinLnBrk="0" hangingPunct="0">
                        <a:lnSpc>
                          <a:spcPct val="100000"/>
                        </a:lnSpc>
                        <a:spcBef>
                          <a:spcPct val="0"/>
                        </a:spcBef>
                        <a:spcAft>
                          <a:spcPct val="0"/>
                        </a:spcAft>
                        <a:buClrTx/>
                        <a:buSzTx/>
                        <a:buFont typeface="Symbol" panose="05050102010706020507" pitchFamily="18" charset="2"/>
                        <a:buChar char=""/>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72000" marR="0" lvl="0" indent="-180000" algn="l" defTabSz="914400" rtl="0" eaLnBrk="0" fontAlgn="base" latinLnBrk="0" hangingPunct="0">
                        <a:lnSpc>
                          <a:spcPct val="100000"/>
                        </a:lnSpc>
                        <a:spcBef>
                          <a:spcPct val="0"/>
                        </a:spcBef>
                        <a:spcAft>
                          <a:spcPct val="0"/>
                        </a:spcAft>
                        <a:buClrTx/>
                        <a:buSzTx/>
                        <a:buFont typeface="Symbol" panose="05050102010706020507" pitchFamily="18" charset="2"/>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Towards a finance-led accumulation regime? </a:t>
                      </a: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72000" marR="0" lvl="0" indent="-180000" algn="l" defTabSz="914400" rtl="0" eaLnBrk="0" fontAlgn="base" latinLnBrk="0" hangingPunct="0">
                        <a:lnSpc>
                          <a:spcPct val="100000"/>
                        </a:lnSpc>
                        <a:spcBef>
                          <a:spcPct val="0"/>
                        </a:spcBef>
                        <a:spcAft>
                          <a:spcPct val="0"/>
                        </a:spcAft>
                        <a:buClrTx/>
                        <a:buSzTx/>
                        <a:buFont typeface="Symbol" panose="05050102010706020507" pitchFamily="18" charset="2"/>
                        <a:buChar char=""/>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72000" marR="0" lvl="0" indent="-180000" algn="l" defTabSz="914400" rtl="0" eaLnBrk="0" fontAlgn="base" latinLnBrk="0" hangingPunct="0">
                        <a:lnSpc>
                          <a:spcPct val="100000"/>
                        </a:lnSpc>
                        <a:spcBef>
                          <a:spcPct val="0"/>
                        </a:spcBef>
                        <a:spcAft>
                          <a:spcPct val="0"/>
                        </a:spcAft>
                        <a:buClrTx/>
                        <a:buSzTx/>
                        <a:buFont typeface="Symbol" panose="05050102010706020507" pitchFamily="18" charset="2"/>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Why are transitions so difficult?</a:t>
                      </a:r>
                    </a:p>
                    <a:p>
                      <a:pPr marL="72000" marR="0" lvl="0" indent="-180000" algn="l" defTabSz="914400" rtl="0" eaLnBrk="0" fontAlgn="base" latinLnBrk="0" hangingPunct="0">
                        <a:lnSpc>
                          <a:spcPct val="100000"/>
                        </a:lnSpc>
                        <a:spcBef>
                          <a:spcPct val="0"/>
                        </a:spcBef>
                        <a:spcAft>
                          <a:spcPct val="0"/>
                        </a:spcAft>
                        <a:buClrTx/>
                        <a:buSzTx/>
                        <a:buFont typeface="Symbol" panose="05050102010706020507" pitchFamily="18" charset="2"/>
                        <a:buChar char=""/>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72000" marR="0" lvl="0" indent="-180000" algn="l" defTabSz="914400" rtl="0" eaLnBrk="0" fontAlgn="base" latinLnBrk="0" hangingPunct="0">
                        <a:lnSpc>
                          <a:spcPct val="100000"/>
                        </a:lnSpc>
                        <a:spcBef>
                          <a:spcPct val="0"/>
                        </a:spcBef>
                        <a:spcAft>
                          <a:spcPct val="0"/>
                        </a:spcAft>
                        <a:buClrTx/>
                        <a:buSzTx/>
                        <a:buFont typeface="Symbol" panose="05050102010706020507" pitchFamily="18" charset="2"/>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Critique of a possibly resurgent US model</a:t>
                      </a:r>
                    </a:p>
                    <a:p>
                      <a:pPr marL="72000" marR="0" lvl="0" indent="-180000" algn="l" defTabSz="914400" rtl="0" eaLnBrk="0" fontAlgn="base" latinLnBrk="0" hangingPunct="0">
                        <a:lnSpc>
                          <a:spcPct val="100000"/>
                        </a:lnSpc>
                        <a:spcBef>
                          <a:spcPct val="0"/>
                        </a:spcBef>
                        <a:spcAft>
                          <a:spcPct val="0"/>
                        </a:spcAft>
                        <a:buClrTx/>
                        <a:buSzTx/>
                        <a:buFont typeface="Symbol" panose="05050102010706020507" pitchFamily="18" charset="2"/>
                        <a:buChar char=""/>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72000" marR="0" lvl="0" indent="-180000" algn="l" defTabSz="914400" rtl="0" eaLnBrk="0" fontAlgn="base" latinLnBrk="0" hangingPunct="0">
                        <a:lnSpc>
                          <a:spcPct val="100000"/>
                        </a:lnSpc>
                        <a:spcBef>
                          <a:spcPct val="0"/>
                        </a:spcBef>
                        <a:spcAft>
                          <a:spcPct val="0"/>
                        </a:spcAft>
                        <a:buClrTx/>
                        <a:buSzTx/>
                        <a:buFont typeface="Symbol" panose="05050102010706020507" pitchFamily="18" charset="2"/>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Globalization and the rescaling of regimes (especially in EU)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1056915489"/>
                  </a:ext>
                </a:extLst>
              </a:tr>
            </a:tbl>
          </a:graphicData>
        </a:graphic>
      </p:graphicFrame>
    </p:spTree>
    <p:extLst>
      <p:ext uri="{BB962C8B-B14F-4D97-AF65-F5344CB8AC3E}">
        <p14:creationId xmlns:p14="http://schemas.microsoft.com/office/powerpoint/2010/main" val="39561362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723" name="Group 51"/>
          <p:cNvGraphicFramePr>
            <a:graphicFrameLocks noGrp="1"/>
          </p:cNvGraphicFramePr>
          <p:nvPr/>
        </p:nvGraphicFramePr>
        <p:xfrm>
          <a:off x="0" y="0"/>
          <a:ext cx="9144000" cy="6840000"/>
        </p:xfrm>
        <a:graphic>
          <a:graphicData uri="http://schemas.openxmlformats.org/drawingml/2006/table">
            <a:tbl>
              <a:tblPr/>
              <a:tblGrid>
                <a:gridCol w="3048000">
                  <a:extLst>
                    <a:ext uri="{9D8B030D-6E8A-4147-A177-3AD203B41FA5}">
                      <a16:colId xmlns:a16="http://schemas.microsoft.com/office/drawing/2014/main" val="3369455791"/>
                    </a:ext>
                  </a:extLst>
                </a:gridCol>
                <a:gridCol w="3048000">
                  <a:extLst>
                    <a:ext uri="{9D8B030D-6E8A-4147-A177-3AD203B41FA5}">
                      <a16:colId xmlns:a16="http://schemas.microsoft.com/office/drawing/2014/main" val="1848264851"/>
                    </a:ext>
                  </a:extLst>
                </a:gridCol>
                <a:gridCol w="3048000">
                  <a:extLst>
                    <a:ext uri="{9D8B030D-6E8A-4147-A177-3AD203B41FA5}">
                      <a16:colId xmlns:a16="http://schemas.microsoft.com/office/drawing/2014/main" val="2921598865"/>
                    </a:ext>
                  </a:extLst>
                </a:gridCol>
              </a:tblGrid>
              <a:tr h="972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First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Generation</a:t>
                      </a:r>
                      <a:endPar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Second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Generation</a:t>
                      </a:r>
                      <a:endPar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Third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Generation</a:t>
                      </a:r>
                      <a:endPar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1410813144"/>
                  </a:ext>
                </a:extLst>
              </a:tr>
              <a:tr h="792000">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WAGE RELATION</a:t>
                      </a:r>
                    </a:p>
                  </a:txBody>
                  <a:tcPr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60000"/>
                        <a:lumOff val="4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7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3487101983"/>
                  </a:ext>
                </a:extLst>
              </a:tr>
              <a:tr h="42840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10000"/>
                        </a:lnSpc>
                        <a:spcBef>
                          <a:spcPts val="300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10000"/>
                        </a:lnSpc>
                        <a:spcBef>
                          <a:spcPts val="1800"/>
                        </a:spcBef>
                        <a:spcAft>
                          <a:spcPct val="0"/>
                        </a:spcAft>
                        <a:buClrTx/>
                        <a:buSzTx/>
                        <a:buFont typeface="Symbol" panose="05050102010706020507" pitchFamily="18" charset="2"/>
                        <a:buChar char=""/>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Labour power is a fictitious commodity </a:t>
                      </a:r>
                    </a:p>
                    <a:p>
                      <a:pPr marL="0" marR="0" lvl="0" indent="0" algn="l" defTabSz="914400" rtl="0" eaLnBrk="0" fontAlgn="base" latinLnBrk="0" hangingPunct="0">
                        <a:lnSpc>
                          <a:spcPct val="11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10000"/>
                        </a:lnSpc>
                        <a:spcBef>
                          <a:spcPct val="0"/>
                        </a:spcBef>
                        <a:spcAft>
                          <a:spcPct val="0"/>
                        </a:spcAft>
                        <a:buClrTx/>
                        <a:buSzTx/>
                        <a:buFont typeface="Symbol" panose="05050102010706020507" pitchFamily="18" charset="2"/>
                        <a:buChar char=""/>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Liberal competitive vs Fordist wage relation</a:t>
                      </a: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1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10000"/>
                        </a:lnSpc>
                        <a:spcBef>
                          <a:spcPct val="0"/>
                        </a:spcBef>
                        <a:spcAft>
                          <a:spcPct val="0"/>
                        </a:spcAft>
                        <a:buClrTx/>
                        <a:buSzTx/>
                        <a:buFont typeface="Symbol" panose="05050102010706020507" pitchFamily="18" charset="2"/>
                        <a:buChar char=""/>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Role of Institutionalized compromise</a:t>
                      </a:r>
                      <a:endParaRPr kumimoji="0" lang="en-US" altLang="en-US" sz="1800" b="1"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1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1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10000"/>
                        </a:lnSpc>
                        <a:spcBef>
                          <a:spcPct val="0"/>
                        </a:spcBef>
                        <a:spcAft>
                          <a:spcPct val="0"/>
                        </a:spcAft>
                        <a:buClrTx/>
                        <a:buSzTx/>
                        <a:buFont typeface="Symbol" panose="05050102010706020507" pitchFamily="18" charset="2"/>
                        <a:buChar char=""/>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Varieties of capitalism </a:t>
                      </a:r>
                    </a:p>
                    <a:p>
                      <a:pPr marL="0" marR="0" lvl="0" indent="0" algn="l" defTabSz="914400" rtl="0" eaLnBrk="0" fontAlgn="base" latinLnBrk="0" hangingPunct="0">
                        <a:lnSpc>
                          <a:spcPct val="11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10000"/>
                        </a:lnSpc>
                        <a:spcBef>
                          <a:spcPct val="0"/>
                        </a:spcBef>
                        <a:spcAft>
                          <a:spcPct val="0"/>
                        </a:spcAft>
                        <a:buClrTx/>
                        <a:buSzTx/>
                        <a:buFont typeface="Symbol" panose="05050102010706020507" pitchFamily="18" charset="2"/>
                        <a:buChar char=""/>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Crisis of Fordism and defensive versus offensive flexibility</a:t>
                      </a:r>
                    </a:p>
                    <a:p>
                      <a:pPr marL="0" marR="0" lvl="0" indent="0" algn="l" defTabSz="914400" rtl="0" eaLnBrk="0" fontAlgn="base" latinLnBrk="0" hangingPunct="0">
                        <a:lnSpc>
                          <a:spcPct val="11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10000"/>
                        </a:lnSpc>
                        <a:spcBef>
                          <a:spcPct val="0"/>
                        </a:spcBef>
                        <a:spcAft>
                          <a:spcPct val="0"/>
                        </a:spcAft>
                        <a:buClrTx/>
                        <a:buSzTx/>
                        <a:buFont typeface="Symbol" panose="05050102010706020507" pitchFamily="18" charset="2"/>
                        <a:buChar char=""/>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Welfare states &amp; social security systems </a:t>
                      </a:r>
                      <a:endParaRPr kumimoji="0" lang="en-US" altLang="en-US" sz="1800" b="1"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1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1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10000"/>
                        </a:lnSpc>
                        <a:spcBef>
                          <a:spcPct val="0"/>
                        </a:spcBef>
                        <a:spcAft>
                          <a:spcPct val="0"/>
                        </a:spcAft>
                        <a:buClrTx/>
                        <a:buSzTx/>
                        <a:buFont typeface="Symbol" panose="05050102010706020507" pitchFamily="18" charset="2"/>
                        <a:buChar char=""/>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Post-Fordist scenarios</a:t>
                      </a:r>
                    </a:p>
                    <a:p>
                      <a:pPr marL="0" marR="0" lvl="0" indent="0" algn="l" defTabSz="914400" rtl="0" eaLnBrk="0" fontAlgn="base" latinLnBrk="0" hangingPunct="0">
                        <a:lnSpc>
                          <a:spcPct val="11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10000"/>
                        </a:lnSpc>
                        <a:spcBef>
                          <a:spcPct val="0"/>
                        </a:spcBef>
                        <a:spcAft>
                          <a:spcPct val="0"/>
                        </a:spcAft>
                        <a:buClrTx/>
                        <a:buSzTx/>
                        <a:buFont typeface="Symbol" panose="05050102010706020507" pitchFamily="18" charset="2"/>
                        <a:buChar char=""/>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International </a:t>
                      </a:r>
                      <a:r>
                        <a:rPr kumimoji="0" lang="en-US" altLang="en-US" sz="1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competit</a:t>
                      </a: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-ion and wage relation </a:t>
                      </a: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1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10000"/>
                        </a:lnSpc>
                        <a:spcBef>
                          <a:spcPct val="0"/>
                        </a:spcBef>
                        <a:spcAft>
                          <a:spcPct val="0"/>
                        </a:spcAft>
                        <a:buClrTx/>
                        <a:buSzTx/>
                        <a:buFont typeface="Symbol" panose="05050102010706020507" pitchFamily="18" charset="2"/>
                        <a:buChar char=""/>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Training systems and education</a:t>
                      </a:r>
                    </a:p>
                    <a:p>
                      <a:pPr marL="0" marR="0" lvl="0" indent="0" algn="l" defTabSz="914400" rtl="0" eaLnBrk="0" fontAlgn="base" latinLnBrk="0" hangingPunct="0">
                        <a:lnSpc>
                          <a:spcPct val="11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10000"/>
                        </a:lnSpc>
                        <a:spcBef>
                          <a:spcPct val="0"/>
                        </a:spcBef>
                        <a:spcAft>
                          <a:spcPct val="0"/>
                        </a:spcAft>
                        <a:buClrTx/>
                        <a:buSzTx/>
                        <a:buFont typeface="Symbol" panose="05050102010706020507" pitchFamily="18" charset="2"/>
                        <a:buChar char=""/>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Crisis in welfare state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4245749084"/>
                  </a:ext>
                </a:extLst>
              </a:tr>
              <a:tr h="792000">
                <a:tc gridSpan="3">
                  <a:txBody>
                    <a:bodyPr/>
                    <a:lstStyle/>
                    <a:p>
                      <a:pPr marL="0" marR="0" lvl="0" indent="0" algn="l" defTabSz="914400" rtl="0" eaLnBrk="0" fontAlgn="base" latinLnBrk="0" hangingPunct="0">
                        <a:lnSpc>
                          <a:spcPct val="110000"/>
                        </a:lnSpc>
                        <a:spcBef>
                          <a:spcPct val="0"/>
                        </a:spcBef>
                        <a:spcAft>
                          <a:spcPct val="0"/>
                        </a:spcAft>
                        <a:buClrTx/>
                        <a:buSzTx/>
                        <a:buFont typeface="Symbol" panose="05050102010706020507" pitchFamily="18" charset="2"/>
                        <a:buNone/>
                        <a:tabLst/>
                      </a:pPr>
                      <a:endParaRPr kumimoji="0" lang="en-US" altLang="en-US" sz="1800" b="1"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lvl="0" indent="0" algn="l" defTabSz="914400" rtl="0" eaLnBrk="0" fontAlgn="base" latinLnBrk="0" hangingPunct="0">
                        <a:lnSpc>
                          <a:spcPct val="11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0" marR="0" lvl="0" indent="0" algn="l" defTabSz="914400" rtl="0" eaLnBrk="0" fontAlgn="base" latinLnBrk="0" hangingPunct="0">
                        <a:lnSpc>
                          <a:spcPct val="11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2269014470"/>
                  </a:ext>
                </a:extLst>
              </a:tr>
            </a:tbl>
          </a:graphicData>
        </a:graphic>
      </p:graphicFrame>
      <p:sp>
        <p:nvSpPr>
          <p:cNvPr id="28724" name="Rectangle 52"/>
          <p:cNvSpPr>
            <a:spLocks noChangeArrowheads="1"/>
          </p:cNvSpPr>
          <p:nvPr/>
        </p:nvSpPr>
        <p:spPr bwMode="auto">
          <a:xfrm>
            <a:off x="434975" y="6381328"/>
            <a:ext cx="8274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b="1" dirty="0"/>
              <a:t>Source:</a:t>
            </a:r>
            <a:r>
              <a:rPr lang="en-US" altLang="en-US" dirty="0"/>
              <a:t> Simplified and extended version of tables in Boyer and </a:t>
            </a:r>
            <a:r>
              <a:rPr lang="en-US" altLang="en-US" dirty="0" err="1"/>
              <a:t>Saillard</a:t>
            </a:r>
            <a:r>
              <a:rPr lang="en-US" altLang="en-US" dirty="0"/>
              <a:t> (2002c)</a:t>
            </a:r>
          </a:p>
        </p:txBody>
      </p:sp>
    </p:spTree>
    <p:extLst>
      <p:ext uri="{BB962C8B-B14F-4D97-AF65-F5344CB8AC3E}">
        <p14:creationId xmlns:p14="http://schemas.microsoft.com/office/powerpoint/2010/main" val="536426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762" name="Group 66"/>
          <p:cNvGraphicFramePr>
            <a:graphicFrameLocks noGrp="1"/>
          </p:cNvGraphicFramePr>
          <p:nvPr/>
        </p:nvGraphicFramePr>
        <p:xfrm>
          <a:off x="0" y="0"/>
          <a:ext cx="9144000" cy="6853375"/>
        </p:xfrm>
        <a:graphic>
          <a:graphicData uri="http://schemas.openxmlformats.org/drawingml/2006/table">
            <a:tbl>
              <a:tblPr/>
              <a:tblGrid>
                <a:gridCol w="3048000">
                  <a:extLst>
                    <a:ext uri="{9D8B030D-6E8A-4147-A177-3AD203B41FA5}">
                      <a16:colId xmlns:a16="http://schemas.microsoft.com/office/drawing/2014/main" val="2997995964"/>
                    </a:ext>
                  </a:extLst>
                </a:gridCol>
                <a:gridCol w="3048000">
                  <a:extLst>
                    <a:ext uri="{9D8B030D-6E8A-4147-A177-3AD203B41FA5}">
                      <a16:colId xmlns:a16="http://schemas.microsoft.com/office/drawing/2014/main" val="250069644"/>
                    </a:ext>
                  </a:extLst>
                </a:gridCol>
                <a:gridCol w="3048000">
                  <a:extLst>
                    <a:ext uri="{9D8B030D-6E8A-4147-A177-3AD203B41FA5}">
                      <a16:colId xmlns:a16="http://schemas.microsoft.com/office/drawing/2014/main" val="799262307"/>
                    </a:ext>
                  </a:extLst>
                </a:gridCol>
              </a:tblGrid>
              <a:tr h="104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First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Generation</a:t>
                      </a:r>
                      <a:endParaRPr kumimoji="0" lang="en-US" altLang="en-US" sz="2400" b="1"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Second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Generation</a:t>
                      </a:r>
                      <a:endParaRPr kumimoji="0" lang="en-US" altLang="en-US" sz="2400" b="1"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Third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Generation</a:t>
                      </a:r>
                      <a:endParaRPr kumimoji="0" lang="en-US" altLang="en-US" sz="2400" b="1"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3749002592"/>
                  </a:ext>
                </a:extLst>
              </a:tr>
              <a:tr h="841375">
                <a:tc grid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7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INTERNATIONAL REGIMES</a:t>
                      </a:r>
                    </a:p>
                  </a:txBody>
                  <a:tcP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71907807"/>
                  </a:ext>
                </a:extLst>
              </a:tr>
              <a:tr h="49680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1" fontAlgn="base" latinLnBrk="0" hangingPunct="1">
                        <a:lnSpc>
                          <a:spcPct val="9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1" fontAlgn="base" latinLnBrk="0" hangingPunct="1">
                        <a:lnSpc>
                          <a:spcPct val="9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1" fontAlgn="base" latinLnBrk="0" hangingPunct="1">
                        <a:lnSpc>
                          <a:spcPct val="9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International regimes as expression of interests of hegemonic power </a:t>
                      </a:r>
                    </a:p>
                    <a:p>
                      <a:pPr marL="285750" marR="0" lvl="0" indent="-285750" algn="l" defTabSz="914400" rtl="0" eaLnBrk="0" fontAlgn="base" latinLnBrk="0" hangingPunct="0">
                        <a:lnSpc>
                          <a:spcPct val="110000"/>
                        </a:lnSpc>
                        <a:spcBef>
                          <a:spcPct val="0"/>
                        </a:spcBef>
                        <a:spcAft>
                          <a:spcPct val="0"/>
                        </a:spcAft>
                        <a:buClrTx/>
                        <a:buSzTx/>
                        <a:buFont typeface="Arial" panose="020B0604020202020204" pitchFamily="34" charset="0"/>
                        <a:buChar char="•"/>
                        <a:tabLst/>
                      </a:pPr>
                      <a:endParaRPr kumimoji="0" lang="en-GB"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1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9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Diffusion of Atlantic Fordism from USA</a:t>
                      </a:r>
                      <a:endParaRPr kumimoji="0" lang="en-US" altLang="en-US" sz="1800" b="1" i="1"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285750" marR="0" lvl="0" indent="-285750" algn="l" defTabSz="914400" rtl="0" eaLnBrk="0" fontAlgn="base" latinLnBrk="0" hangingPunct="0">
                        <a:lnSpc>
                          <a:spcPct val="110000"/>
                        </a:lnSpc>
                        <a:spcBef>
                          <a:spcPct val="0"/>
                        </a:spcBef>
                        <a:spcAft>
                          <a:spcPct val="0"/>
                        </a:spcAft>
                        <a:buClrTx/>
                        <a:buSzTx/>
                        <a:buFont typeface="Arial" panose="020B0604020202020204" pitchFamily="34" charset="0"/>
                        <a:buChar char="•"/>
                        <a:tabLst/>
                      </a:pPr>
                      <a:endParaRPr kumimoji="0" lang="en-GB" alt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285750" marR="0" lvl="0" indent="-285750" algn="l" defTabSz="914400" rtl="0" eaLnBrk="0" fontAlgn="base" latinLnBrk="0" hangingPunct="0">
                        <a:lnSpc>
                          <a:spcPct val="11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285750" marR="0" lvl="0" indent="-285750" algn="l" defTabSz="914400" rtl="0" eaLnBrk="0" fontAlgn="base" latinLnBrk="0" hangingPunct="0">
                        <a:lnSpc>
                          <a:spcPct val="9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Refusal to treat ‘Third World’ as the periphery of advanced capitalism</a:t>
                      </a:r>
                    </a:p>
                    <a:p>
                      <a:pPr marL="0" marR="0" lvl="0" indent="0" algn="l" defTabSz="914400" rtl="0" eaLnBrk="0" fontAlgn="base" latinLnBrk="0" hangingPunct="0">
                        <a:lnSpc>
                          <a:spcPct val="11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endParaRPr kumimoji="0" lang="en-US" altLang="en-US" sz="1800" b="1"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Crisis of international postwar settlement &amp; erosion of American hegemony</a:t>
                      </a:r>
                    </a:p>
                    <a:p>
                      <a:pPr marL="285750" marR="0" lvl="0" indent="-285750" algn="l" defTabSz="914400" rtl="0" eaLnBrk="0" fontAlgn="base" latinLnBrk="0" hangingPunct="0">
                        <a:lnSpc>
                          <a:spcPct val="120000"/>
                        </a:lnSpc>
                        <a:spcBef>
                          <a:spcPct val="0"/>
                        </a:spcBef>
                        <a:spcAft>
                          <a:spcPct val="0"/>
                        </a:spcAft>
                        <a:buClrTx/>
                        <a:buSzTx/>
                        <a:buFont typeface="Arial" panose="020B0604020202020204" pitchFamily="34" charset="0"/>
                        <a:buChar char="•"/>
                        <a:tabLst/>
                      </a:pPr>
                      <a:endParaRPr kumimoji="0" lang="en-GB"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20000"/>
                        </a:lnSpc>
                        <a:spcBef>
                          <a:spcPct val="0"/>
                        </a:spcBef>
                        <a:spcAft>
                          <a:spcPct val="0"/>
                        </a:spcAft>
                        <a:buClrTx/>
                        <a:buSzTx/>
                        <a:buFont typeface="Arial" panose="020B0604020202020204" pitchFamily="34" charset="0"/>
                        <a:buChar char="•"/>
                        <a:tabLst/>
                      </a:pPr>
                      <a:endParaRPr kumimoji="0" lang="en-GB"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Uneven development as motor of growth</a:t>
                      </a: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285750" marR="0" lvl="0" indent="-285750" algn="l" defTabSz="914400" rtl="0" eaLnBrk="0" fontAlgn="base" latinLnBrk="0" hangingPunct="0">
                        <a:lnSpc>
                          <a:spcPct val="90000"/>
                        </a:lnSpc>
                        <a:spcBef>
                          <a:spcPct val="0"/>
                        </a:spcBef>
                        <a:spcAft>
                          <a:spcPct val="0"/>
                        </a:spcAft>
                        <a:buClrTx/>
                        <a:buSzTx/>
                        <a:buFont typeface="Arial" panose="020B0604020202020204" pitchFamily="34" charset="0"/>
                        <a:buChar char="•"/>
                        <a:tabLst/>
                      </a:pPr>
                      <a:endParaRPr kumimoji="0" lang="en-GB"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285750" marR="0" lvl="0" indent="-285750" algn="l" defTabSz="914400" rtl="0" eaLnBrk="0" fontAlgn="base" latinLnBrk="0" hangingPunct="0">
                        <a:lnSpc>
                          <a:spcPct val="9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New international division of </a:t>
                      </a:r>
                      <a:r>
                        <a:rPr kumimoji="0" lang="en-US" altLang="en-US" sz="1800" b="1" i="0" u="none" strike="noStrike" cap="none" normalizeH="0" baseline="0" dirty="0" err="1">
                          <a:ln>
                            <a:noFill/>
                          </a:ln>
                          <a:solidFill>
                            <a:schemeClr val="tx1"/>
                          </a:solidFill>
                          <a:effectLst/>
                          <a:latin typeface="Arial" panose="020B0604020202020204" pitchFamily="34" charset="0"/>
                          <a:cs typeface="Times New Roman" panose="02020603050405020304" pitchFamily="18" charset="0"/>
                        </a:rPr>
                        <a:t>labour</a:t>
                      </a: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9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9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1" fontAlgn="base" latinLnBrk="0" hangingPunct="1">
                        <a:lnSpc>
                          <a:spcPct val="9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Scope for global governance without a hegemon</a:t>
                      </a:r>
                    </a:p>
                    <a:p>
                      <a:pPr marL="285750" marR="0" lvl="0" indent="-285750" algn="l" defTabSz="914400" rtl="0" eaLnBrk="0" fontAlgn="base" latinLnBrk="0" hangingPunct="0">
                        <a:lnSpc>
                          <a:spcPct val="9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9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Globalization and </a:t>
                      </a:r>
                      <a:r>
                        <a:rPr kumimoji="0" lang="en-US" altLang="en-US" sz="1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destabilzation</a:t>
                      </a: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of national regimes</a:t>
                      </a: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285750" marR="0" lvl="0" indent="-285750" algn="l" defTabSz="914400" rtl="0" eaLnBrk="0" fontAlgn="base" latinLnBrk="0" hangingPunct="0">
                        <a:lnSpc>
                          <a:spcPct val="9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285750" marR="0" lvl="0" indent="-285750" algn="l" defTabSz="914400" rtl="0" eaLnBrk="0" fontAlgn="base" latinLnBrk="0" hangingPunct="0">
                        <a:lnSpc>
                          <a:spcPct val="9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Regional integration and regional blocs</a:t>
                      </a:r>
                    </a:p>
                    <a:p>
                      <a:pPr marL="285750" marR="0" lvl="0" indent="-285750" algn="l" defTabSz="914400" rtl="0" eaLnBrk="0" fontAlgn="base" latinLnBrk="0" hangingPunct="0">
                        <a:lnSpc>
                          <a:spcPct val="9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285750" marR="0" lvl="0" indent="-285750" algn="l" defTabSz="914400" rtl="0" eaLnBrk="0" fontAlgn="base" latinLnBrk="0" hangingPunct="0">
                        <a:lnSpc>
                          <a:spcPct val="9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New sources of disequilibrium (ecology, N-S divide)</a:t>
                      </a:r>
                    </a:p>
                    <a:p>
                      <a:pPr marL="0" marR="0" lvl="0" indent="0" algn="l" defTabSz="914400" rtl="0" eaLnBrk="0" fontAlgn="base" latinLnBrk="0" hangingPunct="0">
                        <a:lnSpc>
                          <a:spcPct val="9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1050424569"/>
                  </a:ext>
                </a:extLst>
              </a:tr>
            </a:tbl>
          </a:graphicData>
        </a:graphic>
      </p:graphicFrame>
    </p:spTree>
    <p:extLst>
      <p:ext uri="{BB962C8B-B14F-4D97-AF65-F5344CB8AC3E}">
        <p14:creationId xmlns:p14="http://schemas.microsoft.com/office/powerpoint/2010/main" val="3969077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6B47C-32B5-4C98-A764-50C1D18140F8}"/>
              </a:ext>
            </a:extLst>
          </p:cNvPr>
          <p:cNvSpPr>
            <a:spLocks noGrp="1"/>
          </p:cNvSpPr>
          <p:nvPr>
            <p:ph type="title"/>
          </p:nvPr>
        </p:nvSpPr>
        <p:spPr>
          <a:xfrm>
            <a:off x="628650" y="365125"/>
            <a:ext cx="7886700" cy="1080000"/>
          </a:xfrm>
        </p:spPr>
        <p:txBody>
          <a:bodyPr>
            <a:normAutofit/>
          </a:bodyPr>
          <a:lstStyle/>
          <a:p>
            <a:pPr algn="ctr"/>
            <a:r>
              <a:rPr lang="en-GB" sz="4000" b="1" dirty="0">
                <a:latin typeface="+mn-lt"/>
              </a:rPr>
              <a:t>Fordism and the </a:t>
            </a:r>
            <a:r>
              <a:rPr lang="en-GB" sz="4000" b="1" dirty="0" err="1">
                <a:latin typeface="+mn-lt"/>
              </a:rPr>
              <a:t>IMoL</a:t>
            </a:r>
            <a:endParaRPr lang="en-GB" sz="4000" b="1" dirty="0">
              <a:latin typeface="+mn-lt"/>
            </a:endParaRPr>
          </a:p>
        </p:txBody>
      </p:sp>
      <p:sp>
        <p:nvSpPr>
          <p:cNvPr id="3" name="Content Placeholder 2">
            <a:extLst>
              <a:ext uri="{FF2B5EF4-FFF2-40B4-BE49-F238E27FC236}">
                <a16:creationId xmlns:a16="http://schemas.microsoft.com/office/drawing/2014/main" id="{F83EC23F-93F1-448E-972B-5BEAA9FA350C}"/>
              </a:ext>
            </a:extLst>
          </p:cNvPr>
          <p:cNvSpPr>
            <a:spLocks noGrp="1"/>
          </p:cNvSpPr>
          <p:nvPr>
            <p:ph idx="1"/>
          </p:nvPr>
        </p:nvSpPr>
        <p:spPr>
          <a:xfrm>
            <a:off x="628650" y="1763481"/>
            <a:ext cx="7886700" cy="4351338"/>
          </a:xfrm>
        </p:spPr>
        <p:txBody>
          <a:bodyPr>
            <a:normAutofit/>
          </a:bodyPr>
          <a:lstStyle/>
          <a:p>
            <a:pPr>
              <a:lnSpc>
                <a:spcPct val="100000"/>
              </a:lnSpc>
              <a:spcBef>
                <a:spcPts val="600"/>
              </a:spcBef>
            </a:pPr>
            <a:r>
              <a:rPr lang="en-GB" sz="2400" dirty="0"/>
              <a:t>Since Fordism, the exploitation of workers in global North has been alleviated by that of workers in global South.</a:t>
            </a:r>
          </a:p>
          <a:p>
            <a:pPr>
              <a:lnSpc>
                <a:spcPct val="100000"/>
              </a:lnSpc>
              <a:spcBef>
                <a:spcPts val="600"/>
              </a:spcBef>
            </a:pPr>
            <a:r>
              <a:rPr lang="en-GB" sz="2400" dirty="0"/>
              <a:t>The reproduction of the northern working class has benefitted not only from the institutionalized class compromises of class struggle in the global North itself but also from the possibility of accessing nature and labour-power on a global scale and externalizing the socio-ecological costs of resource- and energy intensive patterns of production and consumption – a possibility that has been safeguarded by an imperialist world order (xx)</a:t>
            </a:r>
          </a:p>
        </p:txBody>
      </p:sp>
    </p:spTree>
    <p:extLst>
      <p:ext uri="{BB962C8B-B14F-4D97-AF65-F5344CB8AC3E}">
        <p14:creationId xmlns:p14="http://schemas.microsoft.com/office/powerpoint/2010/main" val="36076285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71" name="Group 51"/>
          <p:cNvGraphicFramePr>
            <a:graphicFrameLocks noGrp="1"/>
          </p:cNvGraphicFramePr>
          <p:nvPr/>
        </p:nvGraphicFramePr>
        <p:xfrm>
          <a:off x="0" y="0"/>
          <a:ext cx="9144000" cy="6840000"/>
        </p:xfrm>
        <a:graphic>
          <a:graphicData uri="http://schemas.openxmlformats.org/drawingml/2006/table">
            <a:tbl>
              <a:tblPr/>
              <a:tblGrid>
                <a:gridCol w="3048000">
                  <a:extLst>
                    <a:ext uri="{9D8B030D-6E8A-4147-A177-3AD203B41FA5}">
                      <a16:colId xmlns:a16="http://schemas.microsoft.com/office/drawing/2014/main" val="1040388982"/>
                    </a:ext>
                  </a:extLst>
                </a:gridCol>
                <a:gridCol w="3048000">
                  <a:extLst>
                    <a:ext uri="{9D8B030D-6E8A-4147-A177-3AD203B41FA5}">
                      <a16:colId xmlns:a16="http://schemas.microsoft.com/office/drawing/2014/main" val="3182857123"/>
                    </a:ext>
                  </a:extLst>
                </a:gridCol>
                <a:gridCol w="3048000">
                  <a:extLst>
                    <a:ext uri="{9D8B030D-6E8A-4147-A177-3AD203B41FA5}">
                      <a16:colId xmlns:a16="http://schemas.microsoft.com/office/drawing/2014/main" val="3802136094"/>
                    </a:ext>
                  </a:extLst>
                </a:gridCol>
              </a:tblGrid>
              <a:tr h="972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First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Generation</a:t>
                      </a:r>
                      <a:endPar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Second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Generation</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Third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Generation</a:t>
                      </a:r>
                      <a:endPar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2206001631"/>
                  </a:ext>
                </a:extLst>
              </a:tr>
              <a:tr h="1080000">
                <a:tc grid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70000"/>
                        </a:lnSpc>
                        <a:spcBef>
                          <a:spcPct val="0"/>
                        </a:spcBef>
                        <a:spcAft>
                          <a:spcPct val="0"/>
                        </a:spcAft>
                        <a:buClrTx/>
                        <a:buSzTx/>
                        <a:buFontTx/>
                        <a:buNone/>
                        <a:tabLst/>
                      </a:pPr>
                      <a:r>
                        <a:rPr kumimoji="0" lang="en-GB"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MONEY</a:t>
                      </a:r>
                      <a:endPar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60000"/>
                        <a:lumOff val="4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69603061"/>
                  </a:ext>
                </a:extLst>
              </a:tr>
              <a:tr h="47880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Money is a fictitious commodity</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Esoteric dynamic of capitalism rooted in value relations</a:t>
                      </a: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Role of credit money in Fordist accumulation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Stagflation and crisis of Fordism regime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Forms of money</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Crises in monetary regimes</a:t>
                      </a: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Monetary policy as an expression of creditor-debtor relations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Shifts in monetary regime &amp; transition in accumulation regimes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 typeface="Symbol" panose="05050102010706020507" pitchFamily="18" charset="2"/>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Financialization and primacy of hyper-mobile finance capital</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Financial arbitrage </a:t>
                      </a: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Neo-liberal austerity and re-assertion of monetary constraint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Monetary regime and types of wage relation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3854344317"/>
                  </a:ext>
                </a:extLst>
              </a:tr>
            </a:tbl>
          </a:graphicData>
        </a:graphic>
      </p:graphicFrame>
    </p:spTree>
    <p:extLst>
      <p:ext uri="{BB962C8B-B14F-4D97-AF65-F5344CB8AC3E}">
        <p14:creationId xmlns:p14="http://schemas.microsoft.com/office/powerpoint/2010/main" val="17792957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97" name="Group 53"/>
          <p:cNvGraphicFramePr>
            <a:graphicFrameLocks noGrp="1"/>
          </p:cNvGraphicFramePr>
          <p:nvPr/>
        </p:nvGraphicFramePr>
        <p:xfrm>
          <a:off x="0" y="31806"/>
          <a:ext cx="9144000" cy="6840185"/>
        </p:xfrm>
        <a:graphic>
          <a:graphicData uri="http://schemas.openxmlformats.org/drawingml/2006/table">
            <a:tbl>
              <a:tblPr/>
              <a:tblGrid>
                <a:gridCol w="3048000">
                  <a:extLst>
                    <a:ext uri="{9D8B030D-6E8A-4147-A177-3AD203B41FA5}">
                      <a16:colId xmlns:a16="http://schemas.microsoft.com/office/drawing/2014/main" val="1936970762"/>
                    </a:ext>
                  </a:extLst>
                </a:gridCol>
                <a:gridCol w="3048000">
                  <a:extLst>
                    <a:ext uri="{9D8B030D-6E8A-4147-A177-3AD203B41FA5}">
                      <a16:colId xmlns:a16="http://schemas.microsoft.com/office/drawing/2014/main" val="2154224614"/>
                    </a:ext>
                  </a:extLst>
                </a:gridCol>
                <a:gridCol w="3048000">
                  <a:extLst>
                    <a:ext uri="{9D8B030D-6E8A-4147-A177-3AD203B41FA5}">
                      <a16:colId xmlns:a16="http://schemas.microsoft.com/office/drawing/2014/main" val="2568683279"/>
                    </a:ext>
                  </a:extLst>
                </a:gridCol>
              </a:tblGrid>
              <a:tr h="972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First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Generation</a:t>
                      </a:r>
                      <a:endParaRPr kumimoji="0" lang="en-US" altLang="en-US" sz="2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Second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Generation</a:t>
                      </a:r>
                      <a:endParaRPr kumimoji="0" lang="en-US" altLang="en-US" sz="2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Third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Generation</a:t>
                      </a:r>
                      <a:endParaRPr kumimoji="0" lang="en-US" altLang="en-US" sz="2400" b="0"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1746834515"/>
                  </a:ext>
                </a:extLst>
              </a:tr>
              <a:tr h="1188185">
                <a:tc gridSpan="3">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ENTERPRISE FORM AND COMPETITION</a:t>
                      </a:r>
                      <a:endPar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29515936"/>
                  </a:ext>
                </a:extLst>
              </a:tr>
              <a:tr h="46800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Liberal competition vs monopoly competition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GB"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Liberal market prices vs cost-plus (administered) prices</a:t>
                      </a: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GB"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National frameworks of enterprise forms and competition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285750" marR="0" lvl="0" indent="-285750" algn="l" defTabSz="914400" rtl="0" eaLnBrk="1" fontAlgn="base" latinLnBrk="0" hangingPunct="1">
                        <a:lnSpc>
                          <a:spcPct val="9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1" fontAlgn="base" latinLnBrk="0" hangingPunct="1">
                        <a:lnSpc>
                          <a:spcPct val="9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1" fontAlgn="base" latinLnBrk="0" hangingPunct="1">
                        <a:lnSpc>
                          <a:spcPct val="9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Types of competition in sectoral and national regimes (esp. Japan) </a:t>
                      </a:r>
                    </a:p>
                    <a:p>
                      <a:pPr marL="285750" marR="0" lvl="0" indent="-285750" algn="l" defTabSz="914400" rtl="0" eaLnBrk="0" fontAlgn="base" latinLnBrk="0" hangingPunct="0">
                        <a:lnSpc>
                          <a:spcPct val="9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9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Productive systems and their preconditions </a:t>
                      </a: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285750" marR="0" lvl="0" indent="-285750" algn="l" defTabSz="914400" rtl="0" eaLnBrk="0" fontAlgn="base" latinLnBrk="0" hangingPunct="0">
                        <a:lnSpc>
                          <a:spcPct val="9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285750" marR="0" lvl="0" indent="-285750" algn="l" defTabSz="914400" rtl="0" eaLnBrk="0" fontAlgn="base" latinLnBrk="0" hangingPunct="0">
                        <a:lnSpc>
                          <a:spcPct val="9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Social systems of innovation</a:t>
                      </a:r>
                    </a:p>
                    <a:p>
                      <a:pPr marL="285750" marR="0" lvl="0" indent="-285750" algn="l" defTabSz="914400" rtl="0" eaLnBrk="0" fontAlgn="base" latinLnBrk="0" hangingPunct="0">
                        <a:lnSpc>
                          <a:spcPct val="9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285750" marR="0" lvl="0" indent="-285750" algn="l" defTabSz="914400" rtl="0" eaLnBrk="0" fontAlgn="base" latinLnBrk="0" hangingPunct="0">
                        <a:lnSpc>
                          <a:spcPct val="9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Complexities of market, hybrid governance forms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285750" marR="0" lvl="0" indent="-285750" algn="l" defTabSz="914400" rtl="0" eaLnBrk="1" fontAlgn="base" latinLnBrk="0" hangingPunct="1">
                        <a:lnSpc>
                          <a:spcPct val="9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1" fontAlgn="base" latinLnBrk="0" hangingPunct="1">
                        <a:lnSpc>
                          <a:spcPct val="9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1" fontAlgn="base" latinLnBrk="0" hangingPunct="1">
                        <a:lnSpc>
                          <a:spcPct val="9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Internationalization and product differentiation</a:t>
                      </a:r>
                    </a:p>
                    <a:p>
                      <a:pPr marL="285750" marR="0" lvl="0" indent="-285750" algn="l" defTabSz="914400" rtl="0" eaLnBrk="0" fontAlgn="base" latinLnBrk="0" hangingPunct="0">
                        <a:lnSpc>
                          <a:spcPct val="9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9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Inter-company and local relations in innovation</a:t>
                      </a: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285750" marR="0" lvl="0" indent="-285750" algn="l" defTabSz="914400" rtl="0" eaLnBrk="0" fontAlgn="base" latinLnBrk="0" hangingPunct="0">
                        <a:lnSpc>
                          <a:spcPct val="9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285750" marR="0" lvl="0" indent="-285750" algn="l" defTabSz="914400" rtl="0" eaLnBrk="0" fontAlgn="base" latinLnBrk="0" hangingPunct="0">
                        <a:lnSpc>
                          <a:spcPct val="9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Accumulation regimes not governed by  competitiveness</a:t>
                      </a:r>
                    </a:p>
                    <a:p>
                      <a:pPr marL="285750" marR="0" lvl="0" indent="-285750" algn="l" defTabSz="914400" rtl="0" eaLnBrk="0" fontAlgn="base" latinLnBrk="0" hangingPunct="0">
                        <a:lnSpc>
                          <a:spcPct val="90000"/>
                        </a:lnSpc>
                        <a:spcBef>
                          <a:spcPct val="0"/>
                        </a:spcBef>
                        <a:spcAft>
                          <a:spcPct val="0"/>
                        </a:spcAft>
                        <a:buClrTx/>
                        <a:buSzTx/>
                        <a:buFont typeface="Arial" panose="020B0604020202020204" pitchFamily="34" charset="0"/>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285750" marR="0" lvl="0" indent="-285750" algn="l" defTabSz="914400" rtl="0" eaLnBrk="0" fontAlgn="base" latinLnBrk="0" hangingPunct="0">
                        <a:lnSpc>
                          <a:spcPct val="90000"/>
                        </a:lnSpc>
                        <a:spcBef>
                          <a:spcPct val="0"/>
                        </a:spcBef>
                        <a:spcAft>
                          <a:spcPct val="0"/>
                        </a:spcAft>
                        <a:buClrTx/>
                        <a:buSzTx/>
                        <a:buFont typeface="Arial" panose="020B0604020202020204" pitchFamily="34" charset="0"/>
                        <a:buChar char="•"/>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Corporate governance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4039293227"/>
                  </a:ext>
                </a:extLst>
              </a:tr>
            </a:tbl>
          </a:graphicData>
        </a:graphic>
      </p:graphicFrame>
    </p:spTree>
    <p:extLst>
      <p:ext uri="{BB962C8B-B14F-4D97-AF65-F5344CB8AC3E}">
        <p14:creationId xmlns:p14="http://schemas.microsoft.com/office/powerpoint/2010/main" val="9286493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585" name="Group 129"/>
          <p:cNvGraphicFramePr>
            <a:graphicFrameLocks noGrp="1"/>
          </p:cNvGraphicFramePr>
          <p:nvPr>
            <p:ph sz="half" idx="4294967295"/>
          </p:nvPr>
        </p:nvGraphicFramePr>
        <p:xfrm>
          <a:off x="-108520" y="0"/>
          <a:ext cx="9144001" cy="6840000"/>
        </p:xfrm>
        <a:graphic>
          <a:graphicData uri="http://schemas.openxmlformats.org/drawingml/2006/table">
            <a:tbl>
              <a:tblPr/>
              <a:tblGrid>
                <a:gridCol w="2891213">
                  <a:extLst>
                    <a:ext uri="{9D8B030D-6E8A-4147-A177-3AD203B41FA5}">
                      <a16:colId xmlns:a16="http://schemas.microsoft.com/office/drawing/2014/main" val="2414188751"/>
                    </a:ext>
                  </a:extLst>
                </a:gridCol>
                <a:gridCol w="156788">
                  <a:extLst>
                    <a:ext uri="{9D8B030D-6E8A-4147-A177-3AD203B41FA5}">
                      <a16:colId xmlns:a16="http://schemas.microsoft.com/office/drawing/2014/main" val="2331395619"/>
                    </a:ext>
                  </a:extLst>
                </a:gridCol>
                <a:gridCol w="2891213">
                  <a:extLst>
                    <a:ext uri="{9D8B030D-6E8A-4147-A177-3AD203B41FA5}">
                      <a16:colId xmlns:a16="http://schemas.microsoft.com/office/drawing/2014/main" val="963007864"/>
                    </a:ext>
                  </a:extLst>
                </a:gridCol>
                <a:gridCol w="156787">
                  <a:extLst>
                    <a:ext uri="{9D8B030D-6E8A-4147-A177-3AD203B41FA5}">
                      <a16:colId xmlns:a16="http://schemas.microsoft.com/office/drawing/2014/main" val="4274609257"/>
                    </a:ext>
                  </a:extLst>
                </a:gridCol>
                <a:gridCol w="3048000">
                  <a:extLst>
                    <a:ext uri="{9D8B030D-6E8A-4147-A177-3AD203B41FA5}">
                      <a16:colId xmlns:a16="http://schemas.microsoft.com/office/drawing/2014/main" val="746847717"/>
                    </a:ext>
                  </a:extLst>
                </a:gridCol>
              </a:tblGrid>
              <a:tr h="972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First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Generation</a:t>
                      </a:r>
                      <a:endParaRPr kumimoji="0" lang="en-US" altLang="en-US" sz="2400" b="1" i="1"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75000"/>
                      </a:schemeClr>
                    </a:solidFill>
                  </a:tcPr>
                </a:tc>
                <a:tc hMerge="1">
                  <a:txBody>
                    <a:bodyPr/>
                    <a:lstStyle/>
                    <a:p>
                      <a:endParaRPr lang="en-GB"/>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Second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Generation</a:t>
                      </a:r>
                      <a:endParaRPr kumimoji="0" lang="en-US" altLang="en-US" sz="2400" b="1" i="1"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75000"/>
                      </a:schemeClr>
                    </a:solidFill>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Third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Generation</a:t>
                      </a:r>
                      <a:endParaRPr kumimoji="0" lang="en-US" altLang="en-US" sz="2400" b="1" i="1"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4012803752"/>
                  </a:ext>
                </a:extLst>
              </a:tr>
              <a:tr h="864000">
                <a:tc gridSpan="5">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4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STATE</a:t>
                      </a:r>
                      <a:endParaRPr kumimoji="0" lang="en-US" altLang="en-US" sz="2400" b="1" i="1"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805053373"/>
                  </a:ext>
                </a:extLst>
              </a:tr>
              <a:tr h="5004000">
                <a:tc>
                  <a:txBody>
                    <a:bodyPr/>
                    <a:lstStyle>
                      <a:lvl1pPr marL="342900" indent="-342900">
                        <a:spcBef>
                          <a:spcPct val="20000"/>
                        </a:spcBef>
                        <a:tabLst>
                          <a:tab pos="228600" algn="l"/>
                        </a:tabLst>
                        <a:defRPr sz="2800">
                          <a:solidFill>
                            <a:schemeClr val="tx1"/>
                          </a:solidFill>
                          <a:latin typeface="Arial" panose="020B0604020202020204" pitchFamily="34" charset="0"/>
                        </a:defRPr>
                      </a:lvl1pPr>
                      <a:lvl2pPr marL="742950" indent="-285750">
                        <a:spcBef>
                          <a:spcPct val="20000"/>
                        </a:spcBef>
                        <a:tabLst>
                          <a:tab pos="228600" algn="l"/>
                        </a:tabLst>
                        <a:defRPr sz="2400">
                          <a:solidFill>
                            <a:schemeClr val="tx1"/>
                          </a:solidFill>
                          <a:latin typeface="Arial" panose="020B0604020202020204" pitchFamily="34" charset="0"/>
                        </a:defRPr>
                      </a:lvl2pPr>
                      <a:lvl3pPr marL="1143000" indent="-228600">
                        <a:spcBef>
                          <a:spcPct val="20000"/>
                        </a:spcBef>
                        <a:tabLst>
                          <a:tab pos="228600" algn="l"/>
                        </a:tabLst>
                        <a:defRPr sz="2000">
                          <a:solidFill>
                            <a:schemeClr val="tx1"/>
                          </a:solidFill>
                          <a:latin typeface="Arial" panose="020B0604020202020204" pitchFamily="34" charset="0"/>
                        </a:defRPr>
                      </a:lvl3pPr>
                      <a:lvl4pPr marL="1600200" indent="-228600">
                        <a:spcBef>
                          <a:spcPct val="20000"/>
                        </a:spcBef>
                        <a:tabLst>
                          <a:tab pos="228600" algn="l"/>
                        </a:tabLst>
                        <a:defRPr>
                          <a:solidFill>
                            <a:schemeClr val="tx1"/>
                          </a:solidFill>
                          <a:latin typeface="Arial" panose="020B0604020202020204" pitchFamily="34" charset="0"/>
                        </a:defRPr>
                      </a:lvl4pPr>
                      <a:lvl5pPr marL="2057400" indent="-228600">
                        <a:spcBef>
                          <a:spcPct val="20000"/>
                        </a:spcBef>
                        <a:tabLst>
                          <a:tab pos="228600" algn="l"/>
                        </a:tabLst>
                        <a:defRPr>
                          <a:solidFill>
                            <a:schemeClr val="tx1"/>
                          </a:solidFill>
                          <a:latin typeface="Arial" panose="020B0604020202020204" pitchFamily="34" charset="0"/>
                        </a:defRPr>
                      </a:lvl5pPr>
                      <a:lvl6pPr marL="2514600" indent="-228600" fontAlgn="base">
                        <a:spcBef>
                          <a:spcPct val="20000"/>
                        </a:spcBef>
                        <a:spcAft>
                          <a:spcPct val="0"/>
                        </a:spcAft>
                        <a:tabLst>
                          <a:tab pos="228600" algn="l"/>
                        </a:tabLst>
                        <a:defRPr>
                          <a:solidFill>
                            <a:schemeClr val="tx1"/>
                          </a:solidFill>
                          <a:latin typeface="Arial" panose="020B0604020202020204" pitchFamily="34" charset="0"/>
                        </a:defRPr>
                      </a:lvl6pPr>
                      <a:lvl7pPr marL="2971800" indent="-228600" fontAlgn="base">
                        <a:spcBef>
                          <a:spcPct val="20000"/>
                        </a:spcBef>
                        <a:spcAft>
                          <a:spcPct val="0"/>
                        </a:spcAft>
                        <a:tabLst>
                          <a:tab pos="228600" algn="l"/>
                        </a:tabLst>
                        <a:defRPr>
                          <a:solidFill>
                            <a:schemeClr val="tx1"/>
                          </a:solidFill>
                          <a:latin typeface="Arial" panose="020B0604020202020204" pitchFamily="34" charset="0"/>
                        </a:defRPr>
                      </a:lvl7pPr>
                      <a:lvl8pPr marL="3429000" indent="-228600" fontAlgn="base">
                        <a:spcBef>
                          <a:spcPct val="20000"/>
                        </a:spcBef>
                        <a:spcAft>
                          <a:spcPct val="0"/>
                        </a:spcAft>
                        <a:tabLst>
                          <a:tab pos="228600" algn="l"/>
                        </a:tabLst>
                        <a:defRPr>
                          <a:solidFill>
                            <a:schemeClr val="tx1"/>
                          </a:solidFill>
                          <a:latin typeface="Arial" panose="020B0604020202020204" pitchFamily="34" charset="0"/>
                        </a:defRPr>
                      </a:lvl8pPr>
                      <a:lvl9pPr marL="3886200" indent="-228600" fontAlgn="base">
                        <a:spcBef>
                          <a:spcPct val="20000"/>
                        </a:spcBef>
                        <a:spcAft>
                          <a:spcPct val="0"/>
                        </a:spcAft>
                        <a:tabLst>
                          <a:tab pos="228600" algn="l"/>
                        </a:tabLs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Public spending and </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institutionalized com-</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promise</a:t>
                      </a:r>
                    </a:p>
                    <a:p>
                      <a:pPr marL="342900" marR="0" lvl="0" indent="-342900" algn="l" defTabSz="914400" rtl="0" eaLnBrk="0" fontAlgn="base" latinLnBrk="0" hangingPunct="0">
                        <a:lnSpc>
                          <a:spcPct val="100000"/>
                        </a:lnSpc>
                        <a:spcBef>
                          <a:spcPct val="0"/>
                        </a:spcBef>
                        <a:spcAft>
                          <a:spcPct val="0"/>
                        </a:spcAft>
                        <a:buClrTx/>
                        <a:buSzTx/>
                        <a:buFont typeface="Symbol" panose="05050102010706020507" pitchFamily="18" charset="2"/>
                        <a:buChar char=""/>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Limited state versus</a:t>
                      </a: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embedded state</a:t>
                      </a: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anose="05050102010706020507" pitchFamily="18" charset="2"/>
                        <a:buChar char=""/>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State as guarantor of</a:t>
                      </a: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wage-</a:t>
                      </a:r>
                      <a:r>
                        <a:rPr kumimoji="0" lang="en-US" altLang="en-US" sz="1800" b="1" i="0" u="none" strike="noStrike" cap="none" normalizeH="0" baseline="0" dirty="0" err="1">
                          <a:ln>
                            <a:noFill/>
                          </a:ln>
                          <a:solidFill>
                            <a:schemeClr val="tx1"/>
                          </a:solidFill>
                          <a:effectLst/>
                          <a:latin typeface="Arial" panose="020B0604020202020204" pitchFamily="34" charset="0"/>
                          <a:cs typeface="Times New Roman" panose="02020603050405020304" pitchFamily="18" charset="0"/>
                        </a:rPr>
                        <a:t>labour</a:t>
                      </a: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nexus</a:t>
                      </a:r>
                    </a:p>
                    <a:p>
                      <a:pPr marL="342900" marR="0" lvl="0" indent="-342900" algn="l" defTabSz="914400" rtl="0" eaLnBrk="0" fontAlgn="base" latinLnBrk="0" hangingPunct="0">
                        <a:lnSpc>
                          <a:spcPct val="100000"/>
                        </a:lnSpc>
                        <a:spcBef>
                          <a:spcPct val="0"/>
                        </a:spcBef>
                        <a:spcAft>
                          <a:spcPct val="0"/>
                        </a:spcAft>
                        <a:buClrTx/>
                        <a:buSzTx/>
                        <a:buFont typeface="Symbol" panose="05050102010706020507" pitchFamily="18" charset="2"/>
                        <a:buChar char=""/>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Accumulation regimes shape nature &amp; limits of economic policy </a:t>
                      </a:r>
                      <a:endParaRPr kumimoji="0" lang="en-GB" altLang="en-US" sz="1800" b="1" i="0" u="none" strike="noStrike" cap="none" normalizeH="0" baseline="0" dirty="0">
                        <a:ln>
                          <a:noFill/>
                        </a:ln>
                        <a:solidFill>
                          <a:schemeClr val="tx1"/>
                        </a:solidFill>
                        <a:effectLst/>
                        <a:latin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Symbol" panose="05050102010706020507" pitchFamily="18" charset="2"/>
                        <a:buChar char=""/>
                        <a:tabLst>
                          <a:tab pos="228600" algn="l"/>
                        </a:tabLst>
                      </a:pPr>
                      <a:endParaRPr kumimoji="0" lang="en-GB" altLang="en-US" sz="1800" b="1" i="0" u="none" strike="noStrike" cap="none" normalizeH="0" baseline="0" dirty="0">
                        <a:ln>
                          <a:noFill/>
                        </a:ln>
                        <a:solidFill>
                          <a:schemeClr val="tx1"/>
                        </a:solidFill>
                        <a:effectLst/>
                        <a:latin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Symbol" panose="05050102010706020507" pitchFamily="18" charset="2"/>
                        <a:buChar char=""/>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lvl1pPr marL="342900" indent="-342900">
                        <a:spcBef>
                          <a:spcPct val="20000"/>
                        </a:spcBef>
                        <a:tabLst>
                          <a:tab pos="228600" algn="l"/>
                        </a:tabLst>
                        <a:defRPr sz="2800">
                          <a:solidFill>
                            <a:schemeClr val="tx1"/>
                          </a:solidFill>
                          <a:latin typeface="Arial" panose="020B0604020202020204" pitchFamily="34" charset="0"/>
                        </a:defRPr>
                      </a:lvl1pPr>
                      <a:lvl2pPr marL="742950" indent="-285750">
                        <a:spcBef>
                          <a:spcPct val="20000"/>
                        </a:spcBef>
                        <a:tabLst>
                          <a:tab pos="228600" algn="l"/>
                        </a:tabLst>
                        <a:defRPr sz="2400">
                          <a:solidFill>
                            <a:schemeClr val="tx1"/>
                          </a:solidFill>
                          <a:latin typeface="Arial" panose="020B0604020202020204" pitchFamily="34" charset="0"/>
                        </a:defRPr>
                      </a:lvl2pPr>
                      <a:lvl3pPr marL="1143000" indent="-228600">
                        <a:spcBef>
                          <a:spcPct val="20000"/>
                        </a:spcBef>
                        <a:tabLst>
                          <a:tab pos="228600" algn="l"/>
                        </a:tabLst>
                        <a:defRPr sz="2000">
                          <a:solidFill>
                            <a:schemeClr val="tx1"/>
                          </a:solidFill>
                          <a:latin typeface="Arial" panose="020B0604020202020204" pitchFamily="34" charset="0"/>
                        </a:defRPr>
                      </a:lvl3pPr>
                      <a:lvl4pPr marL="1600200" indent="-228600">
                        <a:spcBef>
                          <a:spcPct val="20000"/>
                        </a:spcBef>
                        <a:tabLst>
                          <a:tab pos="228600" algn="l"/>
                        </a:tabLst>
                        <a:defRPr>
                          <a:solidFill>
                            <a:schemeClr val="tx1"/>
                          </a:solidFill>
                          <a:latin typeface="Arial" panose="020B0604020202020204" pitchFamily="34" charset="0"/>
                        </a:defRPr>
                      </a:lvl4pPr>
                      <a:lvl5pPr marL="2057400" indent="-228600">
                        <a:spcBef>
                          <a:spcPct val="20000"/>
                        </a:spcBef>
                        <a:tabLst>
                          <a:tab pos="228600" algn="l"/>
                        </a:tabLst>
                        <a:defRPr>
                          <a:solidFill>
                            <a:schemeClr val="tx1"/>
                          </a:solidFill>
                          <a:latin typeface="Arial" panose="020B0604020202020204" pitchFamily="34" charset="0"/>
                        </a:defRPr>
                      </a:lvl5pPr>
                      <a:lvl6pPr marL="2514600" indent="-228600" fontAlgn="base">
                        <a:spcBef>
                          <a:spcPct val="20000"/>
                        </a:spcBef>
                        <a:spcAft>
                          <a:spcPct val="0"/>
                        </a:spcAft>
                        <a:tabLst>
                          <a:tab pos="228600" algn="l"/>
                        </a:tabLst>
                        <a:defRPr>
                          <a:solidFill>
                            <a:schemeClr val="tx1"/>
                          </a:solidFill>
                          <a:latin typeface="Arial" panose="020B0604020202020204" pitchFamily="34" charset="0"/>
                        </a:defRPr>
                      </a:lvl6pPr>
                      <a:lvl7pPr marL="2971800" indent="-228600" fontAlgn="base">
                        <a:spcBef>
                          <a:spcPct val="20000"/>
                        </a:spcBef>
                        <a:spcAft>
                          <a:spcPct val="0"/>
                        </a:spcAft>
                        <a:tabLst>
                          <a:tab pos="228600" algn="l"/>
                        </a:tabLst>
                        <a:defRPr>
                          <a:solidFill>
                            <a:schemeClr val="tx1"/>
                          </a:solidFill>
                          <a:latin typeface="Arial" panose="020B0604020202020204" pitchFamily="34" charset="0"/>
                        </a:defRPr>
                      </a:lvl7pPr>
                      <a:lvl8pPr marL="3429000" indent="-228600" fontAlgn="base">
                        <a:spcBef>
                          <a:spcPct val="20000"/>
                        </a:spcBef>
                        <a:spcAft>
                          <a:spcPct val="0"/>
                        </a:spcAft>
                        <a:tabLst>
                          <a:tab pos="228600" algn="l"/>
                        </a:tabLst>
                        <a:defRPr>
                          <a:solidFill>
                            <a:schemeClr val="tx1"/>
                          </a:solidFill>
                          <a:latin typeface="Arial" panose="020B0604020202020204" pitchFamily="34" charset="0"/>
                        </a:defRPr>
                      </a:lvl8pPr>
                      <a:lvl9pPr marL="3886200" indent="-228600" fontAlgn="base">
                        <a:spcBef>
                          <a:spcPct val="20000"/>
                        </a:spcBef>
                        <a:spcAft>
                          <a:spcPct val="0"/>
                        </a:spcAft>
                        <a:tabLst>
                          <a:tab pos="228600" algn="l"/>
                        </a:tabLs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Symbol" panose="05050102010706020507" pitchFamily="18" charset="2"/>
                        <a:buNone/>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Types of institutional-</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1800" b="1"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ized</a:t>
                      </a: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compromise and</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national models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Relative autonomy of</a:t>
                      </a: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political and limits</a:t>
                      </a: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of state intervention</a:t>
                      </a: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Economic order of</a:t>
                      </a: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political regimes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National styles of eco-</a:t>
                      </a: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r>
                        <a:rPr kumimoji="0" lang="en-US" altLang="en-US" sz="1800" b="1" i="0" u="none" strike="noStrike" cap="none" normalizeH="0" baseline="0" dirty="0" err="1">
                          <a:ln>
                            <a:noFill/>
                          </a:ln>
                          <a:solidFill>
                            <a:schemeClr val="tx1"/>
                          </a:solidFill>
                          <a:effectLst/>
                          <a:latin typeface="Arial" panose="020B0604020202020204" pitchFamily="34" charset="0"/>
                          <a:cs typeface="Times New Roman" panose="02020603050405020304" pitchFamily="18" charset="0"/>
                        </a:rPr>
                        <a:t>nomic</a:t>
                      </a: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policy</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endParaRPr kumimoji="0" lang="en-GB"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GB"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ERIC model (Delorme)</a:t>
                      </a:r>
                    </a:p>
                    <a:p>
                      <a:pPr marL="342900" marR="0" lvl="0" indent="-342900" algn="l" defTabSz="914400" rtl="0" eaLnBrk="0" fontAlgn="base" latinLnBrk="0" hangingPunct="0">
                        <a:lnSpc>
                          <a:spcPct val="100000"/>
                        </a:lnSpc>
                        <a:spcBef>
                          <a:spcPct val="0"/>
                        </a:spcBef>
                        <a:spcAft>
                          <a:spcPct val="0"/>
                        </a:spcAft>
                        <a:buClrTx/>
                        <a:buSzTx/>
                        <a:buFont typeface="Symbol" panose="05050102010706020507" pitchFamily="18" charset="2"/>
                        <a:buChar char=""/>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endParaRPr lang="en-GB" dirty="0"/>
                    </a:p>
                  </a:txBody>
                  <a:tcPr/>
                </a:tc>
                <a:tc gridSpan="2">
                  <a:txBody>
                    <a:bodyPr/>
                    <a:lstStyle>
                      <a:lvl1pPr marL="342900" indent="-342900">
                        <a:spcBef>
                          <a:spcPct val="20000"/>
                        </a:spcBef>
                        <a:tabLst>
                          <a:tab pos="228600" algn="l"/>
                        </a:tabLst>
                        <a:defRPr sz="2800">
                          <a:solidFill>
                            <a:schemeClr val="tx1"/>
                          </a:solidFill>
                          <a:latin typeface="Arial" panose="020B0604020202020204" pitchFamily="34" charset="0"/>
                        </a:defRPr>
                      </a:lvl1pPr>
                      <a:lvl2pPr marL="742950" indent="-285750">
                        <a:spcBef>
                          <a:spcPct val="20000"/>
                        </a:spcBef>
                        <a:tabLst>
                          <a:tab pos="228600" algn="l"/>
                        </a:tabLst>
                        <a:defRPr sz="2400">
                          <a:solidFill>
                            <a:schemeClr val="tx1"/>
                          </a:solidFill>
                          <a:latin typeface="Arial" panose="020B0604020202020204" pitchFamily="34" charset="0"/>
                        </a:defRPr>
                      </a:lvl2pPr>
                      <a:lvl3pPr marL="1143000" indent="-228600">
                        <a:spcBef>
                          <a:spcPct val="20000"/>
                        </a:spcBef>
                        <a:tabLst>
                          <a:tab pos="228600" algn="l"/>
                        </a:tabLst>
                        <a:defRPr sz="2000">
                          <a:solidFill>
                            <a:schemeClr val="tx1"/>
                          </a:solidFill>
                          <a:latin typeface="Arial" panose="020B0604020202020204" pitchFamily="34" charset="0"/>
                        </a:defRPr>
                      </a:lvl3pPr>
                      <a:lvl4pPr marL="1600200" indent="-228600">
                        <a:spcBef>
                          <a:spcPct val="20000"/>
                        </a:spcBef>
                        <a:tabLst>
                          <a:tab pos="228600" algn="l"/>
                        </a:tabLst>
                        <a:defRPr>
                          <a:solidFill>
                            <a:schemeClr val="tx1"/>
                          </a:solidFill>
                          <a:latin typeface="Arial" panose="020B0604020202020204" pitchFamily="34" charset="0"/>
                        </a:defRPr>
                      </a:lvl4pPr>
                      <a:lvl5pPr marL="2057400" indent="-228600">
                        <a:spcBef>
                          <a:spcPct val="20000"/>
                        </a:spcBef>
                        <a:tabLst>
                          <a:tab pos="228600" algn="l"/>
                        </a:tabLst>
                        <a:defRPr>
                          <a:solidFill>
                            <a:schemeClr val="tx1"/>
                          </a:solidFill>
                          <a:latin typeface="Arial" panose="020B0604020202020204" pitchFamily="34" charset="0"/>
                        </a:defRPr>
                      </a:lvl5pPr>
                      <a:lvl6pPr marL="2514600" indent="-228600" fontAlgn="base">
                        <a:spcBef>
                          <a:spcPct val="20000"/>
                        </a:spcBef>
                        <a:spcAft>
                          <a:spcPct val="0"/>
                        </a:spcAft>
                        <a:tabLst>
                          <a:tab pos="228600" algn="l"/>
                        </a:tabLst>
                        <a:defRPr>
                          <a:solidFill>
                            <a:schemeClr val="tx1"/>
                          </a:solidFill>
                          <a:latin typeface="Arial" panose="020B0604020202020204" pitchFamily="34" charset="0"/>
                        </a:defRPr>
                      </a:lvl6pPr>
                      <a:lvl7pPr marL="2971800" indent="-228600" fontAlgn="base">
                        <a:spcBef>
                          <a:spcPct val="20000"/>
                        </a:spcBef>
                        <a:spcAft>
                          <a:spcPct val="0"/>
                        </a:spcAft>
                        <a:tabLst>
                          <a:tab pos="228600" algn="l"/>
                        </a:tabLst>
                        <a:defRPr>
                          <a:solidFill>
                            <a:schemeClr val="tx1"/>
                          </a:solidFill>
                          <a:latin typeface="Arial" panose="020B0604020202020204" pitchFamily="34" charset="0"/>
                        </a:defRPr>
                      </a:lvl7pPr>
                      <a:lvl8pPr marL="3429000" indent="-228600" fontAlgn="base">
                        <a:spcBef>
                          <a:spcPct val="20000"/>
                        </a:spcBef>
                        <a:spcAft>
                          <a:spcPct val="0"/>
                        </a:spcAft>
                        <a:tabLst>
                          <a:tab pos="228600" algn="l"/>
                        </a:tabLst>
                        <a:defRPr>
                          <a:solidFill>
                            <a:schemeClr val="tx1"/>
                          </a:solidFill>
                          <a:latin typeface="Arial" panose="020B0604020202020204" pitchFamily="34" charset="0"/>
                        </a:defRPr>
                      </a:lvl8pPr>
                      <a:lvl9pPr marL="3886200" indent="-228600" fontAlgn="base">
                        <a:spcBef>
                          <a:spcPct val="20000"/>
                        </a:spcBef>
                        <a:spcAft>
                          <a:spcPct val="0"/>
                        </a:spcAft>
                        <a:tabLst>
                          <a:tab pos="228600" algn="l"/>
                        </a:tabLs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Symbol" panose="05050102010706020507" pitchFamily="18" charset="2"/>
                        <a:buNone/>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Towards a regulationist</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theory: the coupling of</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economic and political</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logics</a:t>
                      </a:r>
                    </a:p>
                    <a:p>
                      <a:pPr marL="342900" marR="0" lvl="0" indent="-342900" algn="l" defTabSz="914400" rtl="0" eaLnBrk="0" fontAlgn="base" latinLnBrk="0" hangingPunct="0">
                        <a:lnSpc>
                          <a:spcPct val="100000"/>
                        </a:lnSpc>
                        <a:spcBef>
                          <a:spcPct val="0"/>
                        </a:spcBef>
                        <a:spcAft>
                          <a:spcPct val="0"/>
                        </a:spcAft>
                        <a:buClrTx/>
                        <a:buSzTx/>
                        <a:buFont typeface="Symbol" panose="05050102010706020507" pitchFamily="18" charset="2"/>
                        <a:buChar char=""/>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Taxonomy of state-</a:t>
                      </a: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economy relations and</a:t>
                      </a: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types of welfare state</a:t>
                      </a: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Symbol" panose="05050102010706020507" pitchFamily="18" charset="2"/>
                        <a:buChar char=""/>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Fisco-financial regimes</a:t>
                      </a:r>
                    </a:p>
                    <a:p>
                      <a:pPr marL="342900" marR="0" lvl="0" indent="-342900" algn="l" defTabSz="914400" rtl="0" eaLnBrk="0" fontAlgn="base" latinLnBrk="0" hangingPunct="0">
                        <a:lnSpc>
                          <a:spcPct val="100000"/>
                        </a:lnSpc>
                        <a:spcBef>
                          <a:spcPct val="0"/>
                        </a:spcBef>
                        <a:spcAft>
                          <a:spcPct val="0"/>
                        </a:spcAft>
                        <a:buClrTx/>
                        <a:buSzTx/>
                        <a:buFont typeface="Symbol" panose="05050102010706020507" pitchFamily="18" charset="2"/>
                        <a:buChar char=""/>
                        <a:tabLst>
                          <a:tab pos="228600" algn="l"/>
                        </a:tabLst>
                      </a:pPr>
                      <a:endPar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Path-dependency and</a:t>
                      </a: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diversity of economic </a:t>
                      </a: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tab pos="228600" algn="l"/>
                        </a:tabLst>
                      </a:pPr>
                      <a:r>
                        <a:rPr kumimoji="0" lang="en-US" altLang="en-US" sz="18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policy regimes </a:t>
                      </a:r>
                      <a:endParaRPr kumimoji="0" lang="en-US" altLang="en-US" sz="1800" b="1"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60000"/>
                        <a:lumOff val="40000"/>
                      </a:schemeClr>
                    </a:solidFill>
                  </a:tcPr>
                </a:tc>
                <a:tc hMerge="1">
                  <a:txBody>
                    <a:bodyPr/>
                    <a:lstStyle/>
                    <a:p>
                      <a:endParaRPr lang="en-GB"/>
                    </a:p>
                  </a:txBody>
                  <a:tcPr/>
                </a:tc>
                <a:extLst>
                  <a:ext uri="{0D108BD9-81ED-4DB2-BD59-A6C34878D82A}">
                    <a16:rowId xmlns:a16="http://schemas.microsoft.com/office/drawing/2014/main" val="2470057038"/>
                  </a:ext>
                </a:extLst>
              </a:tr>
            </a:tbl>
          </a:graphicData>
        </a:graphic>
      </p:graphicFrame>
    </p:spTree>
    <p:extLst>
      <p:ext uri="{BB962C8B-B14F-4D97-AF65-F5344CB8AC3E}">
        <p14:creationId xmlns:p14="http://schemas.microsoft.com/office/powerpoint/2010/main" val="40351887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bwMode="auto">
          <a:xfrm>
            <a:off x="395288" y="477838"/>
            <a:ext cx="8424862" cy="5543550"/>
            <a:chOff x="2174" y="3134"/>
            <a:chExt cx="7200" cy="4636"/>
          </a:xfrm>
        </p:grpSpPr>
        <p:sp>
          <p:nvSpPr>
            <p:cNvPr id="4103" name="AutoShape 3"/>
            <p:cNvSpPr>
              <a:spLocks noChangeAspect="1" noChangeArrowheads="1"/>
            </p:cNvSpPr>
            <p:nvPr/>
          </p:nvSpPr>
          <p:spPr bwMode="auto">
            <a:xfrm>
              <a:off x="2174" y="3134"/>
              <a:ext cx="7200" cy="4636"/>
            </a:xfrm>
            <a:prstGeom prst="rect">
              <a:avLst/>
            </a:prstGeom>
            <a:noFill/>
            <a:ln w="38100">
              <a:solidFill>
                <a:srgbClr val="000000"/>
              </a:solidFill>
              <a:miter lim="800000"/>
              <a:headEnd/>
              <a:tailEnd/>
            </a:ln>
          </p:spPr>
          <p:txBody>
            <a:bodyPr/>
            <a:lstStyle/>
            <a:p>
              <a:endParaRPr lang="en-GB" dirty="0"/>
            </a:p>
          </p:txBody>
        </p:sp>
        <p:sp>
          <p:nvSpPr>
            <p:cNvPr id="4104" name="Text Box 4"/>
            <p:cNvSpPr txBox="1">
              <a:spLocks noChangeArrowheads="1"/>
            </p:cNvSpPr>
            <p:nvPr/>
          </p:nvSpPr>
          <p:spPr bwMode="auto">
            <a:xfrm>
              <a:off x="4859" y="3266"/>
              <a:ext cx="1849" cy="663"/>
            </a:xfrm>
            <a:prstGeom prst="rect">
              <a:avLst/>
            </a:prstGeom>
            <a:solidFill>
              <a:srgbClr val="FFFFFF"/>
            </a:solidFill>
            <a:ln w="38100">
              <a:solidFill>
                <a:srgbClr val="000000"/>
              </a:solidFill>
              <a:miter lim="800000"/>
              <a:headEnd/>
              <a:tailEnd/>
            </a:ln>
          </p:spPr>
          <p:txBody>
            <a:bodyPr/>
            <a:lstStyle/>
            <a:p>
              <a:pPr algn="ctr">
                <a:lnSpc>
                  <a:spcPct val="72000"/>
                </a:lnSpc>
              </a:pPr>
              <a:endParaRPr lang="en-US" altLang="ko-KR" sz="1200" b="1" dirty="0">
                <a:latin typeface="Arial Unicode MS" pitchFamily="34" charset="-128"/>
                <a:ea typeface="Arial Unicode MS" pitchFamily="34" charset="-128"/>
                <a:cs typeface="Arial Unicode MS" pitchFamily="34" charset="-128"/>
              </a:endParaRPr>
            </a:p>
            <a:p>
              <a:pPr algn="ctr"/>
              <a:r>
                <a:rPr lang="en-US" altLang="ko-KR" sz="2400" b="1" dirty="0">
                  <a:ea typeface="Batang" pitchFamily="18" charset="-127"/>
                </a:rPr>
                <a:t>CAPITALISM</a:t>
              </a:r>
              <a:endParaRPr lang="en-US" sz="2400" b="1" dirty="0"/>
            </a:p>
          </p:txBody>
        </p:sp>
        <p:sp>
          <p:nvSpPr>
            <p:cNvPr id="4105" name="Text Box 5"/>
            <p:cNvSpPr txBox="1">
              <a:spLocks noChangeArrowheads="1"/>
            </p:cNvSpPr>
            <p:nvPr/>
          </p:nvSpPr>
          <p:spPr bwMode="auto">
            <a:xfrm>
              <a:off x="2359" y="4458"/>
              <a:ext cx="1820" cy="795"/>
            </a:xfrm>
            <a:prstGeom prst="rect">
              <a:avLst/>
            </a:prstGeom>
            <a:solidFill>
              <a:srgbClr val="FFFFFF"/>
            </a:solidFill>
            <a:ln w="38100">
              <a:solidFill>
                <a:srgbClr val="000000"/>
              </a:solidFill>
              <a:miter lim="800000"/>
              <a:headEnd/>
              <a:tailEnd/>
            </a:ln>
          </p:spPr>
          <p:txBody>
            <a:bodyPr/>
            <a:lstStyle/>
            <a:p>
              <a:pPr algn="ctr">
                <a:lnSpc>
                  <a:spcPct val="30000"/>
                </a:lnSpc>
              </a:pPr>
              <a:endParaRPr lang="en-US" altLang="ko-KR" b="1" dirty="0">
                <a:ea typeface="Batang" pitchFamily="18" charset="-127"/>
              </a:endParaRPr>
            </a:p>
            <a:p>
              <a:pPr algn="ctr"/>
              <a:r>
                <a:rPr lang="en-US" altLang="ko-KR" sz="2000" b="1" dirty="0">
                  <a:ea typeface="Batang" pitchFamily="18" charset="-127"/>
                </a:rPr>
                <a:t>Rational Capitalism</a:t>
              </a:r>
              <a:endParaRPr lang="en-US" sz="2000" dirty="0"/>
            </a:p>
          </p:txBody>
        </p:sp>
        <p:sp>
          <p:nvSpPr>
            <p:cNvPr id="4106" name="Text Box 6"/>
            <p:cNvSpPr txBox="1">
              <a:spLocks noChangeArrowheads="1"/>
            </p:cNvSpPr>
            <p:nvPr/>
          </p:nvSpPr>
          <p:spPr bwMode="auto">
            <a:xfrm>
              <a:off x="4574" y="4458"/>
              <a:ext cx="2154" cy="795"/>
            </a:xfrm>
            <a:prstGeom prst="rect">
              <a:avLst/>
            </a:prstGeom>
            <a:solidFill>
              <a:srgbClr val="FFFFFF"/>
            </a:solidFill>
            <a:ln w="38100">
              <a:solidFill>
                <a:srgbClr val="000000"/>
              </a:solidFill>
              <a:miter lim="800000"/>
              <a:headEnd/>
              <a:tailEnd/>
            </a:ln>
          </p:spPr>
          <p:txBody>
            <a:bodyPr/>
            <a:lstStyle/>
            <a:p>
              <a:pPr algn="ctr">
                <a:lnSpc>
                  <a:spcPct val="40000"/>
                </a:lnSpc>
              </a:pPr>
              <a:endParaRPr lang="en-US" altLang="ko-KR" sz="1200" b="1" dirty="0">
                <a:latin typeface="Arial Unicode MS" pitchFamily="34" charset="-128"/>
                <a:ea typeface="Arial Unicode MS" pitchFamily="34" charset="-128"/>
                <a:cs typeface="Arial Unicode MS" pitchFamily="34" charset="-128"/>
              </a:endParaRPr>
            </a:p>
            <a:p>
              <a:pPr algn="ctr"/>
              <a:r>
                <a:rPr lang="en-US" altLang="ko-KR" sz="2000" b="1" dirty="0">
                  <a:ea typeface="Batang" pitchFamily="18" charset="-127"/>
                </a:rPr>
                <a:t>Political</a:t>
              </a:r>
              <a:r>
                <a:rPr lang="en-US" altLang="ko-KR" sz="2000" dirty="0">
                  <a:ea typeface="Batang" pitchFamily="18" charset="-127"/>
                </a:rPr>
                <a:t> </a:t>
              </a:r>
            </a:p>
            <a:p>
              <a:pPr algn="ctr"/>
              <a:r>
                <a:rPr lang="en-US" altLang="ko-KR" sz="2000" b="1" dirty="0">
                  <a:ea typeface="Batang" pitchFamily="18" charset="-127"/>
                </a:rPr>
                <a:t>Capitalism</a:t>
              </a:r>
              <a:endParaRPr lang="en-US" sz="2000" dirty="0"/>
            </a:p>
          </p:txBody>
        </p:sp>
        <p:sp>
          <p:nvSpPr>
            <p:cNvPr id="4107" name="Text Box 7"/>
            <p:cNvSpPr txBox="1">
              <a:spLocks noChangeArrowheads="1"/>
            </p:cNvSpPr>
            <p:nvPr/>
          </p:nvSpPr>
          <p:spPr bwMode="auto">
            <a:xfrm>
              <a:off x="6913" y="4459"/>
              <a:ext cx="2227" cy="794"/>
            </a:xfrm>
            <a:prstGeom prst="rect">
              <a:avLst/>
            </a:prstGeom>
            <a:solidFill>
              <a:srgbClr val="FFFFFF"/>
            </a:solidFill>
            <a:ln w="38100">
              <a:solidFill>
                <a:srgbClr val="000000"/>
              </a:solidFill>
              <a:miter lim="800000"/>
              <a:headEnd/>
              <a:tailEnd/>
            </a:ln>
          </p:spPr>
          <p:txBody>
            <a:bodyPr/>
            <a:lstStyle/>
            <a:p>
              <a:pPr algn="ctr"/>
              <a:r>
                <a:rPr lang="en-US" altLang="ko-KR" b="1" dirty="0">
                  <a:ea typeface="Batang" pitchFamily="18" charset="-127"/>
                </a:rPr>
                <a:t>Traditional commercial capitalism</a:t>
              </a:r>
              <a:endParaRPr lang="en-US" dirty="0"/>
            </a:p>
          </p:txBody>
        </p:sp>
        <p:sp>
          <p:nvSpPr>
            <p:cNvPr id="4108" name="Text Box 8"/>
            <p:cNvSpPr txBox="1">
              <a:spLocks noChangeArrowheads="1"/>
            </p:cNvSpPr>
            <p:nvPr/>
          </p:nvSpPr>
          <p:spPr bwMode="auto">
            <a:xfrm>
              <a:off x="2330" y="5783"/>
              <a:ext cx="1013" cy="1722"/>
            </a:xfrm>
            <a:prstGeom prst="rect">
              <a:avLst/>
            </a:prstGeom>
            <a:solidFill>
              <a:srgbClr val="FFFFFF"/>
            </a:solidFill>
            <a:ln w="38100">
              <a:solidFill>
                <a:srgbClr val="000000"/>
              </a:solidFill>
              <a:miter lim="800000"/>
              <a:headEnd/>
              <a:tailEnd/>
            </a:ln>
          </p:spPr>
          <p:txBody>
            <a:bodyPr/>
            <a:lstStyle/>
            <a:p>
              <a:pPr algn="ctr"/>
              <a:r>
                <a:rPr lang="en-US" altLang="ko-KR" sz="1600" b="1" dirty="0">
                  <a:ea typeface="Batang" pitchFamily="18" charset="-127"/>
                </a:rPr>
                <a:t>Mode #1</a:t>
              </a:r>
            </a:p>
            <a:p>
              <a:pPr algn="ctr"/>
              <a:endParaRPr lang="en-US" altLang="ko-KR" sz="1600" dirty="0">
                <a:latin typeface="Times New Roman" pitchFamily="18" charset="0"/>
                <a:ea typeface="Batang" pitchFamily="18" charset="-127"/>
              </a:endParaRPr>
            </a:p>
            <a:p>
              <a:pPr algn="ctr"/>
              <a:r>
                <a:rPr lang="en-US" altLang="ko-KR" sz="1500" dirty="0">
                  <a:ea typeface="Batang" pitchFamily="18" charset="-127"/>
                </a:rPr>
                <a:t>Trade in</a:t>
              </a:r>
            </a:p>
            <a:p>
              <a:pPr algn="ctr"/>
              <a:r>
                <a:rPr lang="en-US" altLang="ko-KR" sz="1500" dirty="0">
                  <a:ea typeface="Batang" pitchFamily="18" charset="-127"/>
                </a:rPr>
                <a:t>free markets &amp; capitalist production</a:t>
              </a:r>
              <a:endParaRPr lang="en-US" sz="1500" dirty="0"/>
            </a:p>
          </p:txBody>
        </p:sp>
        <p:sp>
          <p:nvSpPr>
            <p:cNvPr id="4109" name="Text Box 9"/>
            <p:cNvSpPr txBox="1">
              <a:spLocks noChangeArrowheads="1"/>
            </p:cNvSpPr>
            <p:nvPr/>
          </p:nvSpPr>
          <p:spPr bwMode="auto">
            <a:xfrm>
              <a:off x="3467" y="5783"/>
              <a:ext cx="985" cy="1722"/>
            </a:xfrm>
            <a:prstGeom prst="rect">
              <a:avLst/>
            </a:prstGeom>
            <a:solidFill>
              <a:srgbClr val="FFFFFF"/>
            </a:solidFill>
            <a:ln w="38100">
              <a:solidFill>
                <a:srgbClr val="000000"/>
              </a:solidFill>
              <a:miter lim="800000"/>
              <a:headEnd/>
              <a:tailEnd/>
            </a:ln>
          </p:spPr>
          <p:txBody>
            <a:bodyPr/>
            <a:lstStyle/>
            <a:p>
              <a:pPr algn="ctr"/>
              <a:r>
                <a:rPr lang="en-US" altLang="ko-KR" sz="1600" b="1" dirty="0">
                  <a:ea typeface="Batang" pitchFamily="18" charset="-127"/>
                </a:rPr>
                <a:t>Mode #2</a:t>
              </a:r>
            </a:p>
            <a:p>
              <a:pPr algn="ctr"/>
              <a:endParaRPr lang="en-US" altLang="ko-KR" sz="1600" dirty="0">
                <a:ea typeface="Arial Unicode MS" pitchFamily="34" charset="-128"/>
                <a:cs typeface="Arial Unicode MS" pitchFamily="34" charset="-128"/>
              </a:endParaRPr>
            </a:p>
            <a:p>
              <a:pPr algn="ctr"/>
              <a:r>
                <a:rPr lang="en-US" altLang="ko-KR" sz="1500" dirty="0">
                  <a:ea typeface="Batang" pitchFamily="18" charset="-127"/>
                </a:rPr>
                <a:t>Capitalist speculation and finance</a:t>
              </a:r>
              <a:endParaRPr lang="en-US" sz="1500" dirty="0"/>
            </a:p>
          </p:txBody>
        </p:sp>
        <p:sp>
          <p:nvSpPr>
            <p:cNvPr id="4110" name="Text Box 10"/>
            <p:cNvSpPr txBox="1">
              <a:spLocks noChangeArrowheads="1"/>
            </p:cNvSpPr>
            <p:nvPr/>
          </p:nvSpPr>
          <p:spPr bwMode="auto">
            <a:xfrm>
              <a:off x="4574" y="5784"/>
              <a:ext cx="985" cy="1722"/>
            </a:xfrm>
            <a:prstGeom prst="rect">
              <a:avLst/>
            </a:prstGeom>
            <a:solidFill>
              <a:srgbClr val="FFFFFF"/>
            </a:solidFill>
            <a:ln w="38100">
              <a:solidFill>
                <a:srgbClr val="000000"/>
              </a:solidFill>
              <a:miter lim="800000"/>
              <a:headEnd/>
              <a:tailEnd/>
            </a:ln>
          </p:spPr>
          <p:txBody>
            <a:bodyPr/>
            <a:lstStyle/>
            <a:p>
              <a:pPr algn="ctr"/>
              <a:r>
                <a:rPr lang="en-US" altLang="ko-KR" sz="1600" b="1" dirty="0">
                  <a:ea typeface="Batang" pitchFamily="18" charset="-127"/>
                </a:rPr>
                <a:t>Mode #3</a:t>
              </a:r>
            </a:p>
            <a:p>
              <a:endParaRPr lang="en-US" altLang="ko-KR" sz="1500" b="1" dirty="0">
                <a:ea typeface="Arial Unicode MS" pitchFamily="34" charset="-128"/>
                <a:cs typeface="Arial Unicode MS" pitchFamily="34" charset="-128"/>
              </a:endParaRPr>
            </a:p>
            <a:p>
              <a:pPr algn="ctr"/>
              <a:r>
                <a:rPr lang="en-US" altLang="ko-KR" sz="1500" dirty="0">
                  <a:ea typeface="Batang" pitchFamily="18" charset="-127"/>
                </a:rPr>
                <a:t>Predatory political profits</a:t>
              </a:r>
              <a:endParaRPr lang="en-US" sz="1500" dirty="0"/>
            </a:p>
          </p:txBody>
        </p:sp>
        <p:sp>
          <p:nvSpPr>
            <p:cNvPr id="4111" name="Text Box 11"/>
            <p:cNvSpPr txBox="1">
              <a:spLocks noChangeArrowheads="1"/>
            </p:cNvSpPr>
            <p:nvPr/>
          </p:nvSpPr>
          <p:spPr bwMode="auto">
            <a:xfrm>
              <a:off x="5638" y="5783"/>
              <a:ext cx="1029" cy="1722"/>
            </a:xfrm>
            <a:prstGeom prst="rect">
              <a:avLst/>
            </a:prstGeom>
            <a:solidFill>
              <a:srgbClr val="FFFFFF"/>
            </a:solidFill>
            <a:ln w="38100">
              <a:solidFill>
                <a:srgbClr val="000000"/>
              </a:solidFill>
              <a:miter lim="800000"/>
              <a:headEnd/>
              <a:tailEnd/>
            </a:ln>
          </p:spPr>
          <p:txBody>
            <a:bodyPr/>
            <a:lstStyle/>
            <a:p>
              <a:pPr algn="ctr"/>
              <a:r>
                <a:rPr lang="en-US" altLang="ko-KR" sz="1600" b="1" dirty="0">
                  <a:ea typeface="Batang" pitchFamily="18" charset="-127"/>
                </a:rPr>
                <a:t>Mode #4</a:t>
              </a:r>
            </a:p>
            <a:p>
              <a:pPr algn="ctr"/>
              <a:endParaRPr lang="en-US" altLang="ko-KR" sz="1500" dirty="0">
                <a:ea typeface="Arial Unicode MS" pitchFamily="34" charset="-128"/>
                <a:cs typeface="Arial Unicode MS" pitchFamily="34" charset="-128"/>
              </a:endParaRPr>
            </a:p>
            <a:p>
              <a:pPr algn="ctr"/>
              <a:r>
                <a:rPr lang="en-US" altLang="ko-KR" sz="1500" dirty="0">
                  <a:ea typeface="Batang" pitchFamily="18" charset="-127"/>
                </a:rPr>
                <a:t>Profit on market from force and domination</a:t>
              </a:r>
              <a:endParaRPr lang="en-US" sz="1500" dirty="0"/>
            </a:p>
          </p:txBody>
        </p:sp>
        <p:sp>
          <p:nvSpPr>
            <p:cNvPr id="4112" name="Text Box 12"/>
            <p:cNvSpPr txBox="1">
              <a:spLocks noChangeArrowheads="1"/>
            </p:cNvSpPr>
            <p:nvPr/>
          </p:nvSpPr>
          <p:spPr bwMode="auto">
            <a:xfrm>
              <a:off x="6790" y="5783"/>
              <a:ext cx="1046" cy="1722"/>
            </a:xfrm>
            <a:prstGeom prst="rect">
              <a:avLst/>
            </a:prstGeom>
            <a:solidFill>
              <a:srgbClr val="FFFFFF"/>
            </a:solidFill>
            <a:ln w="38100">
              <a:solidFill>
                <a:srgbClr val="000000"/>
              </a:solidFill>
              <a:miter lim="800000"/>
              <a:headEnd/>
              <a:tailEnd/>
            </a:ln>
          </p:spPr>
          <p:txBody>
            <a:bodyPr/>
            <a:lstStyle/>
            <a:p>
              <a:pPr algn="ctr"/>
              <a:r>
                <a:rPr lang="en-US" altLang="ko-KR" sz="1600" b="1" dirty="0">
                  <a:ea typeface="Batang" pitchFamily="18" charset="-127"/>
                </a:rPr>
                <a:t>Mode #5</a:t>
              </a:r>
              <a:endParaRPr lang="en-US" altLang="ko-KR" sz="1600" b="1" dirty="0">
                <a:ea typeface="Arial Unicode MS" pitchFamily="34" charset="-128"/>
                <a:cs typeface="Arial Unicode MS" pitchFamily="34" charset="-128"/>
              </a:endParaRPr>
            </a:p>
            <a:p>
              <a:pPr algn="ctr"/>
              <a:endParaRPr lang="en-US" altLang="ko-KR" sz="1600" dirty="0">
                <a:ea typeface="Arial Unicode MS" pitchFamily="34" charset="-128"/>
                <a:cs typeface="Arial Unicode MS" pitchFamily="34" charset="-128"/>
              </a:endParaRPr>
            </a:p>
            <a:p>
              <a:pPr algn="ctr"/>
              <a:r>
                <a:rPr lang="en-US" altLang="ko-KR" sz="1500" dirty="0">
                  <a:ea typeface="Batang" pitchFamily="18" charset="-127"/>
                </a:rPr>
                <a:t>Profit from ‘unusual’ deals with political authority </a:t>
              </a:r>
              <a:endParaRPr lang="en-US" sz="1500" dirty="0"/>
            </a:p>
          </p:txBody>
        </p:sp>
        <p:sp>
          <p:nvSpPr>
            <p:cNvPr id="4113" name="Text Box 13"/>
            <p:cNvSpPr txBox="1">
              <a:spLocks noChangeArrowheads="1"/>
            </p:cNvSpPr>
            <p:nvPr/>
          </p:nvSpPr>
          <p:spPr bwMode="auto">
            <a:xfrm>
              <a:off x="8020" y="5783"/>
              <a:ext cx="1108" cy="1722"/>
            </a:xfrm>
            <a:prstGeom prst="rect">
              <a:avLst/>
            </a:prstGeom>
            <a:solidFill>
              <a:srgbClr val="FFFFFF"/>
            </a:solidFill>
            <a:ln w="38100">
              <a:solidFill>
                <a:srgbClr val="000000"/>
              </a:solidFill>
              <a:miter lim="800000"/>
              <a:headEnd/>
              <a:tailEnd/>
            </a:ln>
          </p:spPr>
          <p:txBody>
            <a:bodyPr/>
            <a:lstStyle/>
            <a:p>
              <a:pPr algn="ctr"/>
              <a:r>
                <a:rPr lang="en-US" altLang="ko-KR" sz="1600" b="1" dirty="0">
                  <a:ea typeface="Batang" pitchFamily="18" charset="-127"/>
                </a:rPr>
                <a:t>Mode #6</a:t>
              </a:r>
            </a:p>
            <a:p>
              <a:pPr algn="ctr"/>
              <a:endParaRPr lang="en-US" altLang="ko-KR" sz="1600" b="1" dirty="0">
                <a:ea typeface="Batang" pitchFamily="18" charset="-127"/>
              </a:endParaRPr>
            </a:p>
            <a:p>
              <a:pPr algn="ctr"/>
              <a:r>
                <a:rPr lang="en-US" altLang="ko-KR" sz="1500" dirty="0">
                  <a:ea typeface="Batang" pitchFamily="18" charset="-127"/>
                </a:rPr>
                <a:t>Traditional types of trade or money deals</a:t>
              </a:r>
              <a:endParaRPr lang="en-US" sz="1500" dirty="0"/>
            </a:p>
          </p:txBody>
        </p:sp>
        <p:sp>
          <p:nvSpPr>
            <p:cNvPr id="4114" name="Line 14"/>
            <p:cNvSpPr>
              <a:spLocks noChangeShapeType="1"/>
            </p:cNvSpPr>
            <p:nvPr/>
          </p:nvSpPr>
          <p:spPr bwMode="auto">
            <a:xfrm flipH="1">
              <a:off x="2816" y="5253"/>
              <a:ext cx="389" cy="530"/>
            </a:xfrm>
            <a:prstGeom prst="line">
              <a:avLst/>
            </a:prstGeom>
            <a:noFill/>
            <a:ln w="38100">
              <a:solidFill>
                <a:srgbClr val="000000"/>
              </a:solidFill>
              <a:round/>
              <a:headEnd/>
              <a:tailEnd type="triangle" w="med" len="med"/>
            </a:ln>
          </p:spPr>
          <p:txBody>
            <a:bodyPr/>
            <a:lstStyle/>
            <a:p>
              <a:endParaRPr lang="en-GB" dirty="0"/>
            </a:p>
          </p:txBody>
        </p:sp>
        <p:sp>
          <p:nvSpPr>
            <p:cNvPr id="4115" name="Line 15"/>
            <p:cNvSpPr>
              <a:spLocks noChangeShapeType="1"/>
            </p:cNvSpPr>
            <p:nvPr/>
          </p:nvSpPr>
          <p:spPr bwMode="auto">
            <a:xfrm>
              <a:off x="3400" y="5253"/>
              <a:ext cx="389" cy="530"/>
            </a:xfrm>
            <a:prstGeom prst="line">
              <a:avLst/>
            </a:prstGeom>
            <a:noFill/>
            <a:ln w="38100">
              <a:solidFill>
                <a:srgbClr val="000000"/>
              </a:solidFill>
              <a:round/>
              <a:headEnd/>
              <a:tailEnd type="triangle" w="med" len="med"/>
            </a:ln>
          </p:spPr>
          <p:txBody>
            <a:bodyPr/>
            <a:lstStyle/>
            <a:p>
              <a:endParaRPr lang="en-GB" dirty="0"/>
            </a:p>
          </p:txBody>
        </p:sp>
        <p:sp>
          <p:nvSpPr>
            <p:cNvPr id="4116" name="Line 16"/>
            <p:cNvSpPr>
              <a:spLocks noChangeShapeType="1"/>
            </p:cNvSpPr>
            <p:nvPr/>
          </p:nvSpPr>
          <p:spPr bwMode="auto">
            <a:xfrm flipH="1">
              <a:off x="5054" y="5253"/>
              <a:ext cx="389" cy="530"/>
            </a:xfrm>
            <a:prstGeom prst="line">
              <a:avLst/>
            </a:prstGeom>
            <a:noFill/>
            <a:ln w="38100">
              <a:solidFill>
                <a:srgbClr val="000000"/>
              </a:solidFill>
              <a:round/>
              <a:headEnd/>
              <a:tailEnd type="triangle" w="med" len="med"/>
            </a:ln>
          </p:spPr>
          <p:txBody>
            <a:bodyPr/>
            <a:lstStyle/>
            <a:p>
              <a:endParaRPr lang="en-GB" dirty="0"/>
            </a:p>
          </p:txBody>
        </p:sp>
        <p:sp>
          <p:nvSpPr>
            <p:cNvPr id="4117" name="Line 17"/>
            <p:cNvSpPr>
              <a:spLocks noChangeShapeType="1"/>
            </p:cNvSpPr>
            <p:nvPr/>
          </p:nvSpPr>
          <p:spPr bwMode="auto">
            <a:xfrm>
              <a:off x="5735" y="5253"/>
              <a:ext cx="195" cy="530"/>
            </a:xfrm>
            <a:prstGeom prst="line">
              <a:avLst/>
            </a:prstGeom>
            <a:noFill/>
            <a:ln w="38100">
              <a:solidFill>
                <a:srgbClr val="000000"/>
              </a:solidFill>
              <a:round/>
              <a:headEnd/>
              <a:tailEnd type="triangle" w="med" len="med"/>
            </a:ln>
          </p:spPr>
          <p:txBody>
            <a:bodyPr/>
            <a:lstStyle/>
            <a:p>
              <a:endParaRPr lang="en-GB" dirty="0"/>
            </a:p>
          </p:txBody>
        </p:sp>
        <p:sp>
          <p:nvSpPr>
            <p:cNvPr id="4118" name="Line 18"/>
            <p:cNvSpPr>
              <a:spLocks noChangeShapeType="1"/>
            </p:cNvSpPr>
            <p:nvPr/>
          </p:nvSpPr>
          <p:spPr bwMode="auto">
            <a:xfrm>
              <a:off x="6124" y="5253"/>
              <a:ext cx="1265" cy="530"/>
            </a:xfrm>
            <a:prstGeom prst="line">
              <a:avLst/>
            </a:prstGeom>
            <a:noFill/>
            <a:ln w="38100">
              <a:solidFill>
                <a:srgbClr val="000000"/>
              </a:solidFill>
              <a:round/>
              <a:headEnd/>
              <a:tailEnd type="triangle" w="med" len="med"/>
            </a:ln>
          </p:spPr>
          <p:txBody>
            <a:bodyPr/>
            <a:lstStyle/>
            <a:p>
              <a:endParaRPr lang="en-GB" dirty="0"/>
            </a:p>
          </p:txBody>
        </p:sp>
        <p:sp>
          <p:nvSpPr>
            <p:cNvPr id="4119" name="Line 19"/>
            <p:cNvSpPr>
              <a:spLocks noChangeShapeType="1"/>
            </p:cNvSpPr>
            <p:nvPr/>
          </p:nvSpPr>
          <p:spPr bwMode="auto">
            <a:xfrm>
              <a:off x="8265" y="5253"/>
              <a:ext cx="389" cy="530"/>
            </a:xfrm>
            <a:prstGeom prst="line">
              <a:avLst/>
            </a:prstGeom>
            <a:noFill/>
            <a:ln w="38100">
              <a:solidFill>
                <a:srgbClr val="000000"/>
              </a:solidFill>
              <a:round/>
              <a:headEnd/>
              <a:tailEnd type="triangle" w="med" len="med"/>
            </a:ln>
          </p:spPr>
          <p:txBody>
            <a:bodyPr/>
            <a:lstStyle/>
            <a:p>
              <a:endParaRPr lang="en-GB" dirty="0"/>
            </a:p>
          </p:txBody>
        </p:sp>
      </p:grpSp>
      <p:sp>
        <p:nvSpPr>
          <p:cNvPr id="4099" name="Text Box 20"/>
          <p:cNvSpPr txBox="1">
            <a:spLocks noChangeArrowheads="1"/>
          </p:cNvSpPr>
          <p:nvPr/>
        </p:nvSpPr>
        <p:spPr bwMode="auto">
          <a:xfrm>
            <a:off x="611188" y="6237288"/>
            <a:ext cx="8064500" cy="366712"/>
          </a:xfrm>
          <a:prstGeom prst="rect">
            <a:avLst/>
          </a:prstGeom>
          <a:noFill/>
          <a:ln w="9525">
            <a:noFill/>
            <a:miter lim="800000"/>
            <a:headEnd/>
            <a:tailEnd/>
          </a:ln>
        </p:spPr>
        <p:txBody>
          <a:bodyPr>
            <a:spAutoFit/>
          </a:bodyPr>
          <a:lstStyle/>
          <a:p>
            <a:pPr algn="ctr">
              <a:spcBef>
                <a:spcPct val="50000"/>
              </a:spcBef>
            </a:pPr>
            <a:r>
              <a:rPr lang="en-GB" b="1" dirty="0"/>
              <a:t>Weber’s Modes of Capitalist Profit Orientation (Based on Swedberg 1998)</a:t>
            </a:r>
            <a:endParaRPr lang="en-US" b="1" dirty="0"/>
          </a:p>
        </p:txBody>
      </p:sp>
      <p:sp>
        <p:nvSpPr>
          <p:cNvPr id="4100" name="Line 21"/>
          <p:cNvSpPr>
            <a:spLocks noChangeShapeType="1"/>
          </p:cNvSpPr>
          <p:nvPr/>
        </p:nvSpPr>
        <p:spPr bwMode="auto">
          <a:xfrm>
            <a:off x="4572000" y="1412875"/>
            <a:ext cx="0" cy="647700"/>
          </a:xfrm>
          <a:prstGeom prst="line">
            <a:avLst/>
          </a:prstGeom>
          <a:noFill/>
          <a:ln w="38100">
            <a:solidFill>
              <a:schemeClr val="tx1"/>
            </a:solidFill>
            <a:round/>
            <a:headEnd/>
            <a:tailEnd type="triangle" w="med" len="med"/>
          </a:ln>
        </p:spPr>
        <p:txBody>
          <a:bodyPr/>
          <a:lstStyle/>
          <a:p>
            <a:endParaRPr lang="en-GB" dirty="0"/>
          </a:p>
        </p:txBody>
      </p:sp>
      <p:sp>
        <p:nvSpPr>
          <p:cNvPr id="4101" name="Line 22"/>
          <p:cNvSpPr>
            <a:spLocks noChangeShapeType="1"/>
          </p:cNvSpPr>
          <p:nvPr/>
        </p:nvSpPr>
        <p:spPr bwMode="auto">
          <a:xfrm flipH="1">
            <a:off x="1835150" y="1412875"/>
            <a:ext cx="1728788" cy="576263"/>
          </a:xfrm>
          <a:prstGeom prst="line">
            <a:avLst/>
          </a:prstGeom>
          <a:noFill/>
          <a:ln w="38100">
            <a:solidFill>
              <a:schemeClr val="tx1"/>
            </a:solidFill>
            <a:round/>
            <a:headEnd/>
            <a:tailEnd type="triangle" w="med" len="med"/>
          </a:ln>
        </p:spPr>
        <p:txBody>
          <a:bodyPr/>
          <a:lstStyle/>
          <a:p>
            <a:endParaRPr lang="en-GB" dirty="0"/>
          </a:p>
        </p:txBody>
      </p:sp>
      <p:sp>
        <p:nvSpPr>
          <p:cNvPr id="4102" name="Line 23"/>
          <p:cNvSpPr>
            <a:spLocks noChangeShapeType="1"/>
          </p:cNvSpPr>
          <p:nvPr/>
        </p:nvSpPr>
        <p:spPr bwMode="auto">
          <a:xfrm>
            <a:off x="5651500" y="1412875"/>
            <a:ext cx="1657350" cy="574675"/>
          </a:xfrm>
          <a:prstGeom prst="line">
            <a:avLst/>
          </a:prstGeom>
          <a:noFill/>
          <a:ln w="38100">
            <a:solidFill>
              <a:schemeClr val="tx1"/>
            </a:solidFill>
            <a:round/>
            <a:headEnd/>
            <a:tailEnd type="triangle" w="med" len="med"/>
          </a:ln>
        </p:spPr>
        <p:txBody>
          <a:bodyPr/>
          <a:lstStyle/>
          <a:p>
            <a:endParaRPr lang="en-GB" dirty="0"/>
          </a:p>
        </p:txBody>
      </p:sp>
      <p:sp>
        <p:nvSpPr>
          <p:cNvPr id="24" name="TextBox 23"/>
          <p:cNvSpPr txBox="1"/>
          <p:nvPr/>
        </p:nvSpPr>
        <p:spPr>
          <a:xfrm>
            <a:off x="539552" y="764704"/>
            <a:ext cx="2160240" cy="646331"/>
          </a:xfrm>
          <a:prstGeom prst="rect">
            <a:avLst/>
          </a:prstGeom>
          <a:noFill/>
        </p:spPr>
        <p:txBody>
          <a:bodyPr wrap="square" rtlCol="0">
            <a:spAutoFit/>
          </a:bodyPr>
          <a:lstStyle/>
          <a:p>
            <a:r>
              <a:rPr lang="en-GB" dirty="0"/>
              <a:t>An alternative approach</a:t>
            </a:r>
          </a:p>
        </p:txBody>
      </p:sp>
    </p:spTree>
    <p:extLst>
      <p:ext uri="{BB962C8B-B14F-4D97-AF65-F5344CB8AC3E}">
        <p14:creationId xmlns:p14="http://schemas.microsoft.com/office/powerpoint/2010/main" val="36631388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77875"/>
          </a:xfrm>
        </p:spPr>
        <p:txBody>
          <a:bodyPr/>
          <a:lstStyle/>
          <a:p>
            <a:pPr algn="ctr" eaLnBrk="1" hangingPunct="1"/>
            <a:r>
              <a:rPr lang="en-GB" sz="4000" b="1" dirty="0">
                <a:latin typeface="+mn-lt"/>
              </a:rPr>
              <a:t>A Marxian View of ‘Capitalism’</a:t>
            </a:r>
            <a:endParaRPr lang="en-US" sz="4000" b="1" dirty="0">
              <a:latin typeface="+mn-lt"/>
            </a:endParaRPr>
          </a:p>
        </p:txBody>
      </p:sp>
      <p:sp>
        <p:nvSpPr>
          <p:cNvPr id="7171" name="Rectangle 3"/>
          <p:cNvSpPr>
            <a:spLocks noGrp="1" noChangeArrowheads="1"/>
          </p:cNvSpPr>
          <p:nvPr>
            <p:ph type="body" idx="1"/>
          </p:nvPr>
        </p:nvSpPr>
        <p:spPr>
          <a:xfrm>
            <a:off x="323850" y="1341438"/>
            <a:ext cx="8496300" cy="5183187"/>
          </a:xfrm>
        </p:spPr>
        <p:txBody>
          <a:bodyPr>
            <a:normAutofit lnSpcReduction="10000"/>
          </a:bodyPr>
          <a:lstStyle/>
          <a:p>
            <a:pPr eaLnBrk="1" hangingPunct="1">
              <a:lnSpc>
                <a:spcPct val="110000"/>
              </a:lnSpc>
            </a:pPr>
            <a:r>
              <a:rPr lang="en-GB" sz="2400" dirty="0">
                <a:solidFill>
                  <a:srgbClr val="C00000"/>
                </a:solidFill>
              </a:rPr>
              <a:t>Wealth</a:t>
            </a:r>
            <a:r>
              <a:rPr lang="en-GB" sz="2400" dirty="0"/>
              <a:t> appears as immense accumulation of </a:t>
            </a:r>
            <a:r>
              <a:rPr lang="en-GB" sz="2400" dirty="0">
                <a:solidFill>
                  <a:srgbClr val="C00000"/>
                </a:solidFill>
              </a:rPr>
              <a:t>commodities</a:t>
            </a:r>
          </a:p>
          <a:p>
            <a:pPr eaLnBrk="1" hangingPunct="1">
              <a:lnSpc>
                <a:spcPct val="110000"/>
              </a:lnSpc>
            </a:pPr>
            <a:r>
              <a:rPr lang="en-GB" sz="2400" dirty="0">
                <a:solidFill>
                  <a:srgbClr val="C00000"/>
                </a:solidFill>
              </a:rPr>
              <a:t>Commodity form </a:t>
            </a:r>
            <a:r>
              <a:rPr lang="en-GB" sz="2400" dirty="0"/>
              <a:t>generalized to </a:t>
            </a:r>
            <a:r>
              <a:rPr lang="en-GB" sz="2400" dirty="0">
                <a:solidFill>
                  <a:srgbClr val="C00000"/>
                </a:solidFill>
              </a:rPr>
              <a:t>labour-power </a:t>
            </a:r>
            <a:r>
              <a:rPr lang="en-GB" sz="2400" dirty="0"/>
              <a:t>(which is a fictitious commodity but treated </a:t>
            </a:r>
            <a:r>
              <a:rPr lang="en-GB" sz="2400" dirty="0">
                <a:solidFill>
                  <a:srgbClr val="C00000"/>
                </a:solidFill>
              </a:rPr>
              <a:t>as if </a:t>
            </a:r>
            <a:r>
              <a:rPr lang="en-GB" sz="2400" dirty="0"/>
              <a:t>it were a commodity)</a:t>
            </a:r>
          </a:p>
          <a:p>
            <a:pPr eaLnBrk="1" hangingPunct="1">
              <a:lnSpc>
                <a:spcPct val="110000"/>
              </a:lnSpc>
            </a:pPr>
            <a:r>
              <a:rPr lang="en-GB" sz="2400" dirty="0"/>
              <a:t>Duality of labour-power as </a:t>
            </a:r>
            <a:r>
              <a:rPr lang="en-GB" sz="2400" dirty="0">
                <a:solidFill>
                  <a:srgbClr val="C00000"/>
                </a:solidFill>
              </a:rPr>
              <a:t>concrete labour </a:t>
            </a:r>
            <a:r>
              <a:rPr lang="en-GB" sz="2400" dirty="0"/>
              <a:t>and </a:t>
            </a:r>
            <a:r>
              <a:rPr lang="en-GB" sz="2400" dirty="0">
                <a:solidFill>
                  <a:srgbClr val="C00000"/>
                </a:solidFill>
              </a:rPr>
              <a:t>labour time </a:t>
            </a:r>
          </a:p>
          <a:p>
            <a:pPr eaLnBrk="1" hangingPunct="1">
              <a:lnSpc>
                <a:spcPct val="110000"/>
              </a:lnSpc>
            </a:pPr>
            <a:r>
              <a:rPr lang="en-GB" sz="2400" dirty="0"/>
              <a:t>A political economy of </a:t>
            </a:r>
            <a:r>
              <a:rPr lang="en-GB" sz="2400" dirty="0">
                <a:solidFill>
                  <a:srgbClr val="C00000"/>
                </a:solidFill>
              </a:rPr>
              <a:t>time</a:t>
            </a:r>
            <a:r>
              <a:rPr lang="en-GB" sz="2400" dirty="0">
                <a:solidFill>
                  <a:srgbClr val="FF0000"/>
                </a:solidFill>
              </a:rPr>
              <a:t> </a:t>
            </a:r>
            <a:r>
              <a:rPr lang="en-GB" sz="2400" dirty="0"/>
              <a:t>(note especially the constant rebasing of </a:t>
            </a:r>
            <a:r>
              <a:rPr lang="en-GB" sz="2400" i="1" dirty="0"/>
              <a:t>abstract</a:t>
            </a:r>
            <a:r>
              <a:rPr lang="en-GB" sz="2400" dirty="0"/>
              <a:t> </a:t>
            </a:r>
            <a:r>
              <a:rPr lang="en-GB" sz="2400" i="1" dirty="0"/>
              <a:t>time</a:t>
            </a:r>
            <a:r>
              <a:rPr lang="en-GB" sz="2400" dirty="0"/>
              <a:t> </a:t>
            </a:r>
            <a:r>
              <a:rPr lang="en-GB" sz="2000" dirty="0">
                <a:sym typeface="Wingdings" pitchFamily="2" charset="2"/>
              </a:rPr>
              <a:t></a:t>
            </a:r>
            <a:r>
              <a:rPr lang="en-GB" sz="2400" dirty="0">
                <a:sym typeface="Wingdings" pitchFamily="2" charset="2"/>
              </a:rPr>
              <a:t> </a:t>
            </a:r>
            <a:r>
              <a:rPr lang="en-GB" sz="2400" dirty="0"/>
              <a:t>treadmill effects)</a:t>
            </a:r>
            <a:endParaRPr lang="en-GB" sz="2400" dirty="0">
              <a:solidFill>
                <a:srgbClr val="FF0000"/>
              </a:solidFill>
            </a:endParaRPr>
          </a:p>
          <a:p>
            <a:pPr eaLnBrk="1" hangingPunct="1">
              <a:lnSpc>
                <a:spcPct val="110000"/>
              </a:lnSpc>
            </a:pPr>
            <a:r>
              <a:rPr lang="en-GB" sz="2400" dirty="0"/>
              <a:t>Key role of </a:t>
            </a:r>
            <a:r>
              <a:rPr lang="en-GB" sz="2400" dirty="0">
                <a:solidFill>
                  <a:srgbClr val="C00000"/>
                </a:solidFill>
              </a:rPr>
              <a:t>money</a:t>
            </a:r>
            <a:r>
              <a:rPr lang="en-GB" sz="2400" dirty="0"/>
              <a:t> as social relation in mediating </a:t>
            </a:r>
            <a:r>
              <a:rPr lang="en-GB" sz="2400" dirty="0">
                <a:solidFill>
                  <a:srgbClr val="C00000"/>
                </a:solidFill>
              </a:rPr>
              <a:t>profit-oriented,</a:t>
            </a:r>
            <a:r>
              <a:rPr lang="en-GB" sz="2400" dirty="0">
                <a:solidFill>
                  <a:srgbClr val="FF0000"/>
                </a:solidFill>
              </a:rPr>
              <a:t> </a:t>
            </a:r>
            <a:r>
              <a:rPr lang="en-GB" sz="2400" dirty="0">
                <a:solidFill>
                  <a:srgbClr val="C00000"/>
                </a:solidFill>
              </a:rPr>
              <a:t>market-mediated </a:t>
            </a:r>
            <a:r>
              <a:rPr lang="en-GB" sz="2400" dirty="0"/>
              <a:t>accumulation process</a:t>
            </a:r>
          </a:p>
          <a:p>
            <a:pPr eaLnBrk="1" hangingPunct="1">
              <a:lnSpc>
                <a:spcPct val="110000"/>
              </a:lnSpc>
            </a:pPr>
            <a:r>
              <a:rPr lang="en-GB" sz="2400" dirty="0"/>
              <a:t>Essential role of</a:t>
            </a:r>
            <a:r>
              <a:rPr lang="en-GB" sz="2400" dirty="0">
                <a:solidFill>
                  <a:srgbClr val="FF0000"/>
                </a:solidFill>
              </a:rPr>
              <a:t> </a:t>
            </a:r>
            <a:r>
              <a:rPr lang="en-GB" sz="2400" dirty="0">
                <a:solidFill>
                  <a:srgbClr val="C00000"/>
                </a:solidFill>
              </a:rPr>
              <a:t>competition</a:t>
            </a:r>
            <a:r>
              <a:rPr lang="en-GB" sz="2400" dirty="0">
                <a:solidFill>
                  <a:srgbClr val="FF0000"/>
                </a:solidFill>
              </a:rPr>
              <a:t> </a:t>
            </a:r>
            <a:r>
              <a:rPr lang="en-GB" sz="2400" dirty="0"/>
              <a:t>in dynamic of capitalism</a:t>
            </a:r>
          </a:p>
          <a:p>
            <a:pPr eaLnBrk="1" hangingPunct="1">
              <a:lnSpc>
                <a:spcPct val="110000"/>
              </a:lnSpc>
            </a:pPr>
            <a:r>
              <a:rPr lang="en-GB" sz="2400" dirty="0"/>
              <a:t>Market mechanism </a:t>
            </a:r>
            <a:r>
              <a:rPr lang="en-GB" sz="2400" dirty="0">
                <a:solidFill>
                  <a:srgbClr val="C00000"/>
                </a:solidFill>
              </a:rPr>
              <a:t>cannot</a:t>
            </a:r>
            <a:r>
              <a:rPr lang="en-GB" sz="2400" dirty="0"/>
              <a:t> secure all conditions of capitalist reproduction (even ignoring labour process)</a:t>
            </a:r>
            <a:r>
              <a:rPr lang="en-GB" sz="2400" dirty="0">
                <a:solidFill>
                  <a:srgbClr val="FF0000"/>
                </a:solidFill>
              </a:rPr>
              <a:t> </a:t>
            </a:r>
          </a:p>
        </p:txBody>
      </p:sp>
    </p:spTree>
    <p:extLst>
      <p:ext uri="{BB962C8B-B14F-4D97-AF65-F5344CB8AC3E}">
        <p14:creationId xmlns:p14="http://schemas.microsoft.com/office/powerpoint/2010/main" val="36242805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00553515"/>
              </p:ext>
            </p:extLst>
          </p:nvPr>
        </p:nvGraphicFramePr>
        <p:xfrm>
          <a:off x="0" y="2"/>
          <a:ext cx="9144000" cy="6857998"/>
        </p:xfrm>
        <a:graphic>
          <a:graphicData uri="http://schemas.openxmlformats.org/drawingml/2006/table">
            <a:tbl>
              <a:tblPr firstRow="1" bandRow="1">
                <a:tableStyleId>{5C22544A-7EE6-4342-B048-85BDC9FD1C3A}</a:tableStyleId>
              </a:tblPr>
              <a:tblGrid>
                <a:gridCol w="1547664">
                  <a:extLst>
                    <a:ext uri="{9D8B030D-6E8A-4147-A177-3AD203B41FA5}">
                      <a16:colId xmlns:a16="http://schemas.microsoft.com/office/drawing/2014/main" val="20000"/>
                    </a:ext>
                  </a:extLst>
                </a:gridCol>
                <a:gridCol w="3672408">
                  <a:extLst>
                    <a:ext uri="{9D8B030D-6E8A-4147-A177-3AD203B41FA5}">
                      <a16:colId xmlns:a16="http://schemas.microsoft.com/office/drawing/2014/main" val="20001"/>
                    </a:ext>
                  </a:extLst>
                </a:gridCol>
                <a:gridCol w="3923928">
                  <a:extLst>
                    <a:ext uri="{9D8B030D-6E8A-4147-A177-3AD203B41FA5}">
                      <a16:colId xmlns:a16="http://schemas.microsoft.com/office/drawing/2014/main" val="20002"/>
                    </a:ext>
                  </a:extLst>
                </a:gridCol>
              </a:tblGrid>
              <a:tr h="1118972">
                <a:tc gridSpan="3">
                  <a:txBody>
                    <a:bodyPr/>
                    <a:lstStyle/>
                    <a:p>
                      <a:pPr algn="ctr"/>
                      <a:r>
                        <a:rPr lang="en-GB" sz="4000" dirty="0"/>
                        <a:t>Categories</a:t>
                      </a:r>
                      <a:r>
                        <a:rPr lang="en-GB" sz="4000" baseline="0" dirty="0"/>
                        <a:t> for Analysis of Capital</a:t>
                      </a:r>
                      <a:endParaRPr lang="en-GB" sz="4000" dirty="0"/>
                    </a:p>
                  </a:txBody>
                  <a:tcPr anchor="ct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0"/>
                  </a:ext>
                </a:extLst>
              </a:tr>
              <a:tr h="2957190">
                <a:tc>
                  <a:txBody>
                    <a:bodyPr/>
                    <a:lstStyle/>
                    <a:p>
                      <a:r>
                        <a:rPr lang="en-GB" sz="2000" dirty="0"/>
                        <a:t>Capital as functioning capital</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Productive</a:t>
                      </a:r>
                      <a:r>
                        <a:rPr lang="en-GB" baseline="0" dirty="0"/>
                        <a:t> capital (constant and variable) plus c</a:t>
                      </a:r>
                      <a:r>
                        <a:rPr lang="en-GB" dirty="0"/>
                        <a:t>apital of circulation (commodity</a:t>
                      </a:r>
                      <a:r>
                        <a:rPr lang="en-GB" baseline="0" dirty="0"/>
                        <a:t> and money capital)</a:t>
                      </a:r>
                    </a:p>
                    <a:p>
                      <a:pPr>
                        <a:lnSpc>
                          <a:spcPct val="100000"/>
                        </a:lnSpc>
                        <a:spcBef>
                          <a:spcPts val="0"/>
                        </a:spcBef>
                        <a:spcAft>
                          <a:spcPts val="0"/>
                        </a:spcAft>
                      </a:pPr>
                      <a:endParaRPr lang="en-GB" baseline="0" dirty="0"/>
                    </a:p>
                    <a:p>
                      <a:pPr>
                        <a:lnSpc>
                          <a:spcPct val="100000"/>
                        </a:lnSpc>
                        <a:spcBef>
                          <a:spcPts val="0"/>
                        </a:spcBef>
                        <a:spcAft>
                          <a:spcPts val="0"/>
                        </a:spcAft>
                      </a:pPr>
                      <a:r>
                        <a:rPr lang="en-GB" baseline="0" dirty="0"/>
                        <a:t>Merchant’s capital (commodity-</a:t>
                      </a:r>
                      <a:r>
                        <a:rPr lang="en-GB" dirty="0"/>
                        <a:t>dealing</a:t>
                      </a:r>
                      <a:r>
                        <a:rPr lang="en-GB" baseline="0" dirty="0"/>
                        <a:t> capital and money-dealing capital) has necessary functions</a:t>
                      </a:r>
                    </a:p>
                    <a:p>
                      <a:pPr>
                        <a:lnSpc>
                          <a:spcPct val="100000"/>
                        </a:lnSpc>
                        <a:spcBef>
                          <a:spcPts val="0"/>
                        </a:spcBef>
                        <a:spcAft>
                          <a:spcPts val="0"/>
                        </a:spcAft>
                      </a:pPr>
                      <a:endParaRPr lang="en-GB" dirty="0"/>
                    </a:p>
                  </a:txBody>
                  <a:tcPr anchor="ctr"/>
                </a:tc>
                <a:tc>
                  <a:txBody>
                    <a:bodyPr/>
                    <a:lstStyle/>
                    <a:p>
                      <a:r>
                        <a:rPr lang="en-GB" dirty="0"/>
                        <a:t>Division of </a:t>
                      </a:r>
                      <a:r>
                        <a:rPr lang="en-GB" i="1" dirty="0"/>
                        <a:t>labour </a:t>
                      </a:r>
                      <a:r>
                        <a:rPr lang="en-GB" dirty="0"/>
                        <a:t>plus division of </a:t>
                      </a:r>
                      <a:r>
                        <a:rPr lang="en-GB" i="1" dirty="0"/>
                        <a:t>property </a:t>
                      </a:r>
                      <a:r>
                        <a:rPr lang="en-GB" dirty="0"/>
                        <a:t>among productive capitalists </a:t>
                      </a:r>
                    </a:p>
                    <a:p>
                      <a:endParaRPr lang="en-GB" dirty="0"/>
                    </a:p>
                    <a:p>
                      <a:r>
                        <a:rPr lang="en-GB" dirty="0"/>
                        <a:t>Commercial  credit</a:t>
                      </a:r>
                      <a:r>
                        <a:rPr lang="en-GB" baseline="0" dirty="0"/>
                        <a:t> reduces demand for capital</a:t>
                      </a:r>
                    </a:p>
                    <a:p>
                      <a:endParaRPr lang="en-GB" baseline="0" dirty="0"/>
                    </a:p>
                    <a:p>
                      <a:r>
                        <a:rPr lang="en-GB" baseline="0" dirty="0"/>
                        <a:t>Bank credit concentrates spare funds and savings of all classes in hands of money-dealing capitalists</a:t>
                      </a:r>
                      <a:endParaRPr lang="en-GB" dirty="0"/>
                    </a:p>
                  </a:txBody>
                  <a:tcPr anchor="ctr"/>
                </a:tc>
                <a:extLst>
                  <a:ext uri="{0D108BD9-81ED-4DB2-BD59-A6C34878D82A}">
                    <a16:rowId xmlns:a16="http://schemas.microsoft.com/office/drawing/2014/main" val="10001"/>
                  </a:ext>
                </a:extLst>
              </a:tr>
              <a:tr h="1373720">
                <a:tc>
                  <a:txBody>
                    <a:bodyPr/>
                    <a:lstStyle/>
                    <a:p>
                      <a:r>
                        <a:rPr lang="en-GB" sz="2000" dirty="0"/>
                        <a:t>Capital as property</a:t>
                      </a:r>
                    </a:p>
                  </a:txBody>
                  <a:tcPr anchor="ctr"/>
                </a:tc>
                <a:tc>
                  <a:txBody>
                    <a:bodyPr/>
                    <a:lstStyle/>
                    <a:p>
                      <a:r>
                        <a:rPr lang="en-GB" dirty="0"/>
                        <a:t>Interest-bearing capital (titles</a:t>
                      </a:r>
                      <a:r>
                        <a:rPr lang="en-GB" baseline="0" dirty="0"/>
                        <a:t> of ownership or financial assets)</a:t>
                      </a:r>
                    </a:p>
                    <a:p>
                      <a:r>
                        <a:rPr lang="en-GB" baseline="0" dirty="0"/>
                        <a:t>Fictitious capital when viewed in terms of capitalized income streams</a:t>
                      </a:r>
                      <a:endParaRPr lang="en-GB"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MMC employed</a:t>
                      </a:r>
                      <a:r>
                        <a:rPr lang="en-GB" baseline="0" dirty="0"/>
                        <a:t> </a:t>
                      </a:r>
                      <a:r>
                        <a:rPr lang="en-GB" dirty="0"/>
                        <a:t>neither in production</a:t>
                      </a:r>
                      <a:r>
                        <a:rPr lang="en-GB" baseline="0" dirty="0"/>
                        <a:t> or circulation - useless from viewpoint of capital, value set by capitalization of revenues relative to interest rates</a:t>
                      </a:r>
                      <a:endParaRPr lang="en-GB" dirty="0"/>
                    </a:p>
                  </a:txBody>
                  <a:tcPr anchor="ctr"/>
                </a:tc>
                <a:extLst>
                  <a:ext uri="{0D108BD9-81ED-4DB2-BD59-A6C34878D82A}">
                    <a16:rowId xmlns:a16="http://schemas.microsoft.com/office/drawing/2014/main" val="10002"/>
                  </a:ext>
                </a:extLst>
              </a:tr>
              <a:tr h="1408116">
                <a:tc>
                  <a:txBody>
                    <a:bodyPr/>
                    <a:lstStyle/>
                    <a:p>
                      <a:r>
                        <a:rPr lang="en-GB" sz="2000" dirty="0"/>
                        <a:t>Fictitious capital (narrowly</a:t>
                      </a:r>
                      <a:r>
                        <a:rPr lang="en-GB" sz="2000" baseline="0" dirty="0"/>
                        <a:t> defined)</a:t>
                      </a:r>
                      <a:endParaRPr lang="en-GB" sz="2000" dirty="0"/>
                    </a:p>
                  </a:txBody>
                  <a:tcPr anchor="ctr"/>
                </a:tc>
                <a:tc>
                  <a:txBody>
                    <a:bodyPr/>
                    <a:lstStyle/>
                    <a:p>
                      <a:pPr marL="0" indent="0">
                        <a:buNone/>
                      </a:pPr>
                      <a:r>
                        <a:rPr lang="en-GB" dirty="0"/>
                        <a:t>Money lent as MMC directly or via banks to</a:t>
                      </a:r>
                      <a:r>
                        <a:rPr lang="en-GB" baseline="0" dirty="0"/>
                        <a:t> state </a:t>
                      </a:r>
                      <a:r>
                        <a:rPr lang="en-GB" dirty="0"/>
                        <a:t>(e.g., to finance wars, public expenditure, state activities)</a:t>
                      </a:r>
                    </a:p>
                  </a:txBody>
                  <a:tcPr anchor="ctr"/>
                </a:tc>
                <a:tc>
                  <a:txBody>
                    <a:bodyPr/>
                    <a:lstStyle/>
                    <a:p>
                      <a:r>
                        <a:rPr lang="en-GB" dirty="0"/>
                        <a:t>Basis</a:t>
                      </a:r>
                      <a:r>
                        <a:rPr lang="en-GB" baseline="0" dirty="0"/>
                        <a:t> for exchange of money against ownership titles – can be multiplied many times over (leverage)</a:t>
                      </a:r>
                      <a:endParaRPr lang="en-GB" dirty="0"/>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205473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GB" sz="4000" b="1" dirty="0"/>
              <a:t>Finance-Dominated Accumulation</a:t>
            </a:r>
          </a:p>
        </p:txBody>
      </p:sp>
      <p:pic>
        <p:nvPicPr>
          <p:cNvPr id="4" name="Content Placeholder 3" descr="Bull-2.jpg"/>
          <p:cNvPicPr>
            <a:picLocks noGrp="1" noChangeAspect="1"/>
          </p:cNvPicPr>
          <p:nvPr>
            <p:ph idx="1"/>
          </p:nvPr>
        </p:nvPicPr>
        <p:blipFill>
          <a:blip r:embed="rId2" cstate="print"/>
          <a:stretch>
            <a:fillRect/>
          </a:stretch>
        </p:blipFill>
        <p:spPr>
          <a:xfrm>
            <a:off x="899592" y="1556792"/>
            <a:ext cx="7488832" cy="4741367"/>
          </a:xfr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993775"/>
          </a:xfrm>
        </p:spPr>
        <p:txBody>
          <a:bodyPr/>
          <a:lstStyle/>
          <a:p>
            <a:pPr algn="ctr" eaLnBrk="1" hangingPunct="1"/>
            <a:r>
              <a:rPr lang="en-GB" sz="4000" b="1" dirty="0">
                <a:latin typeface="+mn-lt"/>
              </a:rPr>
              <a:t>Explanation</a:t>
            </a:r>
          </a:p>
        </p:txBody>
      </p:sp>
      <p:sp>
        <p:nvSpPr>
          <p:cNvPr id="17411" name="Content Placeholder 2"/>
          <p:cNvSpPr>
            <a:spLocks noGrp="1"/>
          </p:cNvSpPr>
          <p:nvPr>
            <p:ph idx="1"/>
          </p:nvPr>
        </p:nvSpPr>
        <p:spPr>
          <a:xfrm>
            <a:off x="323528" y="1556792"/>
            <a:ext cx="8362950" cy="4924425"/>
          </a:xfrm>
        </p:spPr>
        <p:txBody>
          <a:bodyPr>
            <a:normAutofit fontScale="92500"/>
          </a:bodyPr>
          <a:lstStyle/>
          <a:p>
            <a:pPr eaLnBrk="1" hangingPunct="1"/>
            <a:r>
              <a:rPr lang="en-GB" sz="2600" dirty="0"/>
              <a:t>Principal structural forms are </a:t>
            </a:r>
            <a:r>
              <a:rPr lang="en-GB" sz="2600" dirty="0">
                <a:solidFill>
                  <a:srgbClr val="C00000"/>
                </a:solidFill>
              </a:rPr>
              <a:t>money </a:t>
            </a:r>
            <a:r>
              <a:rPr lang="en-GB" sz="2600" dirty="0"/>
              <a:t>and </a:t>
            </a:r>
            <a:r>
              <a:rPr lang="en-GB" sz="2600" dirty="0">
                <a:solidFill>
                  <a:srgbClr val="C00000"/>
                </a:solidFill>
              </a:rPr>
              <a:t>(social) wage relation</a:t>
            </a:r>
            <a:r>
              <a:rPr lang="en-GB" sz="2600" dirty="0"/>
              <a:t>, others are subordinated to these</a:t>
            </a:r>
          </a:p>
          <a:p>
            <a:pPr eaLnBrk="1" hangingPunct="1"/>
            <a:r>
              <a:rPr lang="en-GB" sz="2600" dirty="0"/>
              <a:t>Primary aspect of money is </a:t>
            </a:r>
            <a:r>
              <a:rPr lang="en-GB" sz="2600" dirty="0">
                <a:solidFill>
                  <a:srgbClr val="C00000"/>
                </a:solidFill>
              </a:rPr>
              <a:t>(world) money as abstract expression of capital</a:t>
            </a:r>
            <a:r>
              <a:rPr lang="en-GB" sz="2600" dirty="0"/>
              <a:t> </a:t>
            </a:r>
            <a:r>
              <a:rPr lang="en-GB" sz="2600" dirty="0">
                <a:solidFill>
                  <a:srgbClr val="C00000"/>
                </a:solidFill>
              </a:rPr>
              <a:t>in space of flows, </a:t>
            </a:r>
            <a:r>
              <a:rPr lang="en-GB" sz="2600" dirty="0"/>
              <a:t>primary aspect of (social) wage is </a:t>
            </a:r>
            <a:r>
              <a:rPr lang="en-GB" sz="2600" dirty="0">
                <a:solidFill>
                  <a:srgbClr val="C00000"/>
                </a:solidFill>
              </a:rPr>
              <a:t>cost of production</a:t>
            </a:r>
          </a:p>
          <a:p>
            <a:pPr eaLnBrk="1" hangingPunct="1"/>
            <a:r>
              <a:rPr lang="en-GB" sz="2600" dirty="0"/>
              <a:t>Secondary aspect of money (real assets) treated via neo-liberal policy </a:t>
            </a:r>
            <a:r>
              <a:rPr lang="en-GB" sz="2600" dirty="0">
                <a:solidFill>
                  <a:srgbClr val="C00000"/>
                </a:solidFill>
              </a:rPr>
              <a:t>boost to post-tax profits</a:t>
            </a:r>
            <a:r>
              <a:rPr lang="en-GB" sz="2600" dirty="0"/>
              <a:t>, secondary aspect of (social) wage relation handled via </a:t>
            </a:r>
            <a:r>
              <a:rPr lang="en-GB" sz="2600" dirty="0">
                <a:solidFill>
                  <a:srgbClr val="C00000"/>
                </a:solidFill>
              </a:rPr>
              <a:t>private credit</a:t>
            </a:r>
            <a:r>
              <a:rPr lang="en-GB" sz="2600" dirty="0"/>
              <a:t> and </a:t>
            </a:r>
            <a:r>
              <a:rPr lang="en-GB" sz="2600" dirty="0">
                <a:solidFill>
                  <a:srgbClr val="C00000"/>
                </a:solidFill>
              </a:rPr>
              <a:t>lean welfare state</a:t>
            </a:r>
          </a:p>
          <a:p>
            <a:pPr eaLnBrk="1" hangingPunct="1"/>
            <a:r>
              <a:rPr lang="en-GB" sz="2600" dirty="0"/>
              <a:t>Spatio-temporal fix depends on ‘</a:t>
            </a:r>
            <a:r>
              <a:rPr lang="en-GB" sz="2600" dirty="0">
                <a:solidFill>
                  <a:srgbClr val="C00000"/>
                </a:solidFill>
              </a:rPr>
              <a:t>embedded neo-liberalism</a:t>
            </a:r>
            <a:r>
              <a:rPr lang="en-GB" sz="2600" dirty="0"/>
              <a:t>’ tied to new, disciplinary constitutionalism</a:t>
            </a:r>
          </a:p>
          <a:p>
            <a:pPr eaLnBrk="1" hangingPunct="1"/>
            <a:r>
              <a:rPr lang="en-GB" sz="2600" dirty="0"/>
              <a:t>Crisis emerges when </a:t>
            </a:r>
            <a:r>
              <a:rPr lang="en-GB" sz="2600" dirty="0">
                <a:solidFill>
                  <a:srgbClr val="C00000"/>
                </a:solidFill>
              </a:rPr>
              <a:t>(il-)logic of neo-liberalism </a:t>
            </a:r>
            <a:r>
              <a:rPr lang="en-GB" sz="2600" dirty="0"/>
              <a:t>resurfaces after short-term boost from accumulation through dispossession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pPr algn="ctr"/>
            <a:r>
              <a:rPr lang="en-GB" sz="4000" b="1" dirty="0">
                <a:latin typeface="+mn-lt"/>
              </a:rPr>
              <a:t>A Comment on Money and Finance</a:t>
            </a:r>
          </a:p>
        </p:txBody>
      </p:sp>
      <p:sp>
        <p:nvSpPr>
          <p:cNvPr id="3" name="Content Placeholder 2"/>
          <p:cNvSpPr>
            <a:spLocks noGrp="1"/>
          </p:cNvSpPr>
          <p:nvPr>
            <p:ph idx="1"/>
          </p:nvPr>
        </p:nvSpPr>
        <p:spPr>
          <a:xfrm>
            <a:off x="395536" y="1556792"/>
            <a:ext cx="8229600" cy="4925144"/>
          </a:xfrm>
        </p:spPr>
        <p:txBody>
          <a:bodyPr>
            <a:noAutofit/>
          </a:bodyPr>
          <a:lstStyle/>
          <a:p>
            <a:pPr>
              <a:lnSpc>
                <a:spcPts val="2900"/>
              </a:lnSpc>
              <a:spcBef>
                <a:spcPts val="600"/>
              </a:spcBef>
            </a:pPr>
            <a:r>
              <a:rPr lang="en-GB" sz="2500" dirty="0"/>
              <a:t>Money functions as money and as capital. In FDA, fictitious credit and fictitious capital (</a:t>
            </a:r>
            <a:r>
              <a:rPr lang="en-GB" sz="2500" dirty="0" err="1"/>
              <a:t>esp</a:t>
            </a:r>
            <a:r>
              <a:rPr lang="en-GB" sz="2500" dirty="0"/>
              <a:t> interest-bearing capital, reinforced through derivatives) are crucial causal factors.</a:t>
            </a:r>
          </a:p>
          <a:p>
            <a:pPr>
              <a:lnSpc>
                <a:spcPts val="2900"/>
              </a:lnSpc>
              <a:spcBef>
                <a:spcPts val="600"/>
              </a:spcBef>
            </a:pPr>
            <a:r>
              <a:rPr lang="en-GB" sz="2500" dirty="0"/>
              <a:t>Cf. means of deferred payment (Marx and Minsky) and as world money (Marx) are especially significant</a:t>
            </a:r>
          </a:p>
          <a:p>
            <a:pPr>
              <a:lnSpc>
                <a:spcPts val="2900"/>
              </a:lnSpc>
              <a:spcBef>
                <a:spcPts val="600"/>
              </a:spcBef>
            </a:pPr>
            <a:r>
              <a:rPr lang="en-GB" sz="2500" dirty="0"/>
              <a:t>To put NAFC in its place, study dynamics of </a:t>
            </a:r>
            <a:r>
              <a:rPr lang="en-GB" sz="2500" i="1" dirty="0"/>
              <a:t>production</a:t>
            </a:r>
            <a:r>
              <a:rPr lang="en-GB" sz="2500" dirty="0"/>
              <a:t> and </a:t>
            </a:r>
            <a:r>
              <a:rPr lang="en-GB" sz="2500" i="1" dirty="0"/>
              <a:t>finance</a:t>
            </a:r>
            <a:r>
              <a:rPr lang="en-GB" sz="2500" dirty="0"/>
              <a:t> in world market and, in particular, include all five functions of money in their relation to both aspects</a:t>
            </a:r>
          </a:p>
          <a:p>
            <a:pPr>
              <a:lnSpc>
                <a:spcPts val="2900"/>
              </a:lnSpc>
              <a:spcBef>
                <a:spcPts val="600"/>
              </a:spcBef>
            </a:pPr>
            <a:r>
              <a:rPr lang="en-GB" sz="2500" dirty="0"/>
              <a:t>Both must be related to hierarchy of monies (commodity money, bank money, central bank money, state money, world money) and their roles in crisis situations without world state, world money, or hegemonic world currency</a:t>
            </a:r>
          </a:p>
          <a:p>
            <a:pPr>
              <a:lnSpc>
                <a:spcPts val="2900"/>
              </a:lnSpc>
              <a:spcBef>
                <a:spcPts val="600"/>
              </a:spcBef>
            </a:pPr>
            <a:endParaRPr lang="en-GB" sz="2500" dirty="0"/>
          </a:p>
          <a:p>
            <a:pPr>
              <a:lnSpc>
                <a:spcPts val="2900"/>
              </a:lnSpc>
              <a:spcBef>
                <a:spcPts val="600"/>
              </a:spcBef>
            </a:pPr>
            <a:endParaRPr lang="en-GB" sz="25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t>The Global Financial Crisis</a:t>
            </a:r>
          </a:p>
        </p:txBody>
      </p:sp>
      <p:pic>
        <p:nvPicPr>
          <p:cNvPr id="5" name="Content Placeholder 4" descr="financialcrisis creditcard.jpg"/>
          <p:cNvPicPr>
            <a:picLocks noGrp="1" noChangeAspect="1"/>
          </p:cNvPicPr>
          <p:nvPr>
            <p:ph idx="1"/>
          </p:nvPr>
        </p:nvPicPr>
        <p:blipFill>
          <a:blip r:embed="rId2" cstate="print"/>
          <a:stretch>
            <a:fillRect/>
          </a:stretch>
        </p:blipFill>
        <p:spPr>
          <a:xfrm>
            <a:off x="1331640" y="1484784"/>
            <a:ext cx="6120680" cy="468052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27C72-D41E-4BB9-8273-DF3FF09F0EC6}"/>
              </a:ext>
            </a:extLst>
          </p:cNvPr>
          <p:cNvSpPr>
            <a:spLocks noGrp="1"/>
          </p:cNvSpPr>
          <p:nvPr>
            <p:ph type="title"/>
          </p:nvPr>
        </p:nvSpPr>
        <p:spPr>
          <a:xfrm>
            <a:off x="628650" y="365126"/>
            <a:ext cx="7886700" cy="1080000"/>
          </a:xfrm>
        </p:spPr>
        <p:txBody>
          <a:bodyPr>
            <a:normAutofit/>
          </a:bodyPr>
          <a:lstStyle/>
          <a:p>
            <a:pPr algn="ctr"/>
            <a:r>
              <a:rPr lang="en-GB" sz="4000" b="1" dirty="0">
                <a:latin typeface="+mn-lt"/>
              </a:rPr>
              <a:t>Fordism and </a:t>
            </a:r>
            <a:r>
              <a:rPr lang="en-GB" sz="4000" b="1" dirty="0" err="1">
                <a:latin typeface="+mn-lt"/>
              </a:rPr>
              <a:t>IMoL</a:t>
            </a:r>
            <a:endParaRPr lang="en-GB" sz="4000" b="1" dirty="0">
              <a:latin typeface="+mn-lt"/>
            </a:endParaRPr>
          </a:p>
        </p:txBody>
      </p:sp>
      <p:sp>
        <p:nvSpPr>
          <p:cNvPr id="3" name="Content Placeholder 2">
            <a:extLst>
              <a:ext uri="{FF2B5EF4-FFF2-40B4-BE49-F238E27FC236}">
                <a16:creationId xmlns:a16="http://schemas.microsoft.com/office/drawing/2014/main" id="{27B4A62A-2F54-4183-8ACC-22A99ABD1DBE}"/>
              </a:ext>
            </a:extLst>
          </p:cNvPr>
          <p:cNvSpPr>
            <a:spLocks noGrp="1"/>
          </p:cNvSpPr>
          <p:nvPr>
            <p:ph idx="1"/>
          </p:nvPr>
        </p:nvSpPr>
        <p:spPr/>
        <p:txBody>
          <a:bodyPr/>
          <a:lstStyle/>
          <a:p>
            <a:r>
              <a:rPr lang="en-GB" sz="2400" dirty="0"/>
              <a:t>The integration of workers in the global North into the imperial mode of living has always been a subaltern relationship. The equalizing effects of the imperial mode of living has always been superseded by its hierarchizing effects. And, more recently, the latter have been moving into the foreground (</a:t>
            </a:r>
            <a:r>
              <a:rPr lang="en-GB" sz="2400" dirty="0" err="1"/>
              <a:t>IMoL</a:t>
            </a:r>
            <a:r>
              <a:rPr lang="en-GB" sz="2400" dirty="0"/>
              <a:t>: xx-xi)</a:t>
            </a:r>
          </a:p>
          <a:p>
            <a:r>
              <a:rPr lang="en-GB" sz="2400" dirty="0"/>
              <a:t>Environmental and economic crises and declining working conditions even in core sectors of global North indicate that promises of </a:t>
            </a:r>
            <a:r>
              <a:rPr lang="en-GB" sz="2400" dirty="0" err="1"/>
              <a:t>IMoL</a:t>
            </a:r>
            <a:r>
              <a:rPr lang="en-GB" sz="2400" dirty="0"/>
              <a:t> are becoming less achievable, not only in global South but also for more workers in global North (xxi)</a:t>
            </a:r>
          </a:p>
          <a:p>
            <a:r>
              <a:rPr lang="en-GB" sz="2400" dirty="0"/>
              <a:t>Solution is working class environmentalism that focuses on use-values and social reproduction (xxi).</a:t>
            </a:r>
          </a:p>
          <a:p>
            <a:endParaRPr lang="en-GB" dirty="0"/>
          </a:p>
        </p:txBody>
      </p:sp>
    </p:spTree>
    <p:extLst>
      <p:ext uri="{BB962C8B-B14F-4D97-AF65-F5344CB8AC3E}">
        <p14:creationId xmlns:p14="http://schemas.microsoft.com/office/powerpoint/2010/main" val="12449120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pPr algn="ctr"/>
            <a:r>
              <a:rPr lang="en-GB" sz="4000" b="1" dirty="0">
                <a:latin typeface="+mn-lt"/>
              </a:rPr>
              <a:t>Epic Recession</a:t>
            </a:r>
          </a:p>
        </p:txBody>
      </p:sp>
      <p:sp>
        <p:nvSpPr>
          <p:cNvPr id="3" name="Content Placeholder 2"/>
          <p:cNvSpPr>
            <a:spLocks noGrp="1"/>
          </p:cNvSpPr>
          <p:nvPr>
            <p:ph idx="1"/>
          </p:nvPr>
        </p:nvSpPr>
        <p:spPr>
          <a:xfrm>
            <a:off x="457200" y="1600200"/>
            <a:ext cx="8229600" cy="4781128"/>
          </a:xfrm>
        </p:spPr>
        <p:txBody>
          <a:bodyPr>
            <a:normAutofit/>
          </a:bodyPr>
          <a:lstStyle/>
          <a:p>
            <a:pPr>
              <a:lnSpc>
                <a:spcPts val="3100"/>
              </a:lnSpc>
              <a:spcBef>
                <a:spcPts val="600"/>
              </a:spcBef>
            </a:pPr>
            <a:r>
              <a:rPr lang="en-GB" sz="2600" dirty="0"/>
              <a:t>Rasmus (2010) distinguishes normal recession, epic recession, and great depression; NAFC has generated an epic recession in </a:t>
            </a:r>
            <a:r>
              <a:rPr lang="en-GB" sz="2600" i="1" dirty="0"/>
              <a:t>some</a:t>
            </a:r>
            <a:r>
              <a:rPr lang="en-GB" sz="2600" dirty="0"/>
              <a:t> (not all) advanced economies</a:t>
            </a:r>
          </a:p>
          <a:p>
            <a:pPr>
              <a:lnSpc>
                <a:spcPts val="3100"/>
              </a:lnSpc>
              <a:spcBef>
                <a:spcPts val="600"/>
              </a:spcBef>
            </a:pPr>
            <a:r>
              <a:rPr lang="en-GB" sz="2600" dirty="0"/>
              <a:t>Normal recession (whether rooted in production and/or monetary crisis) turns into epic recession through vicious interaction among debt, default, deflation</a:t>
            </a:r>
          </a:p>
          <a:p>
            <a:pPr>
              <a:lnSpc>
                <a:spcPts val="3100"/>
              </a:lnSpc>
              <a:spcBef>
                <a:spcPts val="600"/>
              </a:spcBef>
            </a:pPr>
            <a:r>
              <a:rPr lang="en-GB" sz="2600" dirty="0"/>
              <a:t>Debts that cannot be settled produce default, distressed selling to settle other debts leads to deflation, default and deflation aggravate situation of debtors, and so on</a:t>
            </a:r>
          </a:p>
          <a:p>
            <a:pPr>
              <a:lnSpc>
                <a:spcPts val="3100"/>
              </a:lnSpc>
              <a:spcBef>
                <a:spcPts val="600"/>
              </a:spcBef>
            </a:pPr>
            <a:r>
              <a:rPr lang="en-GB" sz="2600" dirty="0"/>
              <a:t>Whether epic recession then leads to great depression depends on wider conjuncture and policy responses</a:t>
            </a:r>
          </a:p>
          <a:p>
            <a:endParaRPr lang="en-GB" sz="2600" dirty="0"/>
          </a:p>
          <a:p>
            <a:endParaRPr lang="en-GB"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332656"/>
            <a:ext cx="1872208" cy="1296144"/>
          </a:xfrm>
        </p:spPr>
        <p:txBody>
          <a:bodyPr>
            <a:normAutofit/>
          </a:bodyPr>
          <a:lstStyle/>
          <a:p>
            <a:r>
              <a:rPr lang="en-GB" sz="2000" dirty="0">
                <a:solidFill>
                  <a:schemeClr val="accent1"/>
                </a:solidFill>
              </a:rPr>
              <a:t>Fundamental</a:t>
            </a:r>
            <a:r>
              <a:rPr lang="en-GB" sz="2000" dirty="0">
                <a:solidFill>
                  <a:schemeClr val="tx2"/>
                </a:solidFill>
              </a:rPr>
              <a:t> </a:t>
            </a:r>
            <a:r>
              <a:rPr lang="en-GB" sz="2000" dirty="0">
                <a:solidFill>
                  <a:schemeClr val="accent1"/>
                </a:solidFill>
              </a:rPr>
              <a:t>Forces and Relations of “Epic Recession”</a:t>
            </a:r>
          </a:p>
        </p:txBody>
      </p:sp>
      <p:sp>
        <p:nvSpPr>
          <p:cNvPr id="5" name="Content Placeholder 4"/>
          <p:cNvSpPr>
            <a:spLocks noGrp="1"/>
          </p:cNvSpPr>
          <p:nvPr>
            <p:ph idx="1"/>
          </p:nvPr>
        </p:nvSpPr>
        <p:spPr>
          <a:xfrm>
            <a:off x="251520" y="332656"/>
            <a:ext cx="8712968" cy="6264696"/>
          </a:xfrm>
        </p:spPr>
        <p:txBody>
          <a:bodyPr>
            <a:normAutofit/>
          </a:bodyPr>
          <a:lstStyle/>
          <a:p>
            <a:pPr algn="ctr">
              <a:lnSpc>
                <a:spcPts val="2400"/>
              </a:lnSpc>
              <a:spcBef>
                <a:spcPts val="0"/>
              </a:spcBef>
              <a:buNone/>
            </a:pPr>
            <a:r>
              <a:rPr lang="en-GB" sz="2000" b="1" dirty="0"/>
              <a:t>Global Liquidity Explosion</a:t>
            </a:r>
          </a:p>
          <a:p>
            <a:pPr algn="ctr">
              <a:lnSpc>
                <a:spcPts val="2400"/>
              </a:lnSpc>
              <a:spcBef>
                <a:spcPts val="0"/>
              </a:spcBef>
              <a:buNone/>
            </a:pPr>
            <a:endParaRPr lang="en-GB" sz="2000" b="1" dirty="0"/>
          </a:p>
          <a:p>
            <a:pPr algn="ctr">
              <a:lnSpc>
                <a:spcPts val="2400"/>
              </a:lnSpc>
              <a:spcBef>
                <a:spcPts val="0"/>
              </a:spcBef>
              <a:buNone/>
            </a:pPr>
            <a:r>
              <a:rPr lang="en-GB" sz="2000" b="1" dirty="0"/>
              <a:t>Global Money Parade</a:t>
            </a:r>
          </a:p>
          <a:p>
            <a:pPr algn="ctr">
              <a:lnSpc>
                <a:spcPts val="2400"/>
              </a:lnSpc>
              <a:spcBef>
                <a:spcPts val="0"/>
              </a:spcBef>
              <a:buNone/>
            </a:pPr>
            <a:endParaRPr lang="en-GB" sz="2000" b="1" dirty="0"/>
          </a:p>
          <a:p>
            <a:pPr algn="ctr">
              <a:lnSpc>
                <a:spcPts val="2400"/>
              </a:lnSpc>
              <a:spcBef>
                <a:spcPts val="0"/>
              </a:spcBef>
              <a:buNone/>
            </a:pPr>
            <a:r>
              <a:rPr lang="en-GB" sz="2000" b="1" dirty="0"/>
              <a:t>Speculative Investing Shift </a:t>
            </a:r>
          </a:p>
          <a:p>
            <a:pPr algn="ctr">
              <a:lnSpc>
                <a:spcPts val="2400"/>
              </a:lnSpc>
              <a:spcBef>
                <a:spcPts val="0"/>
              </a:spcBef>
              <a:buNone/>
            </a:pPr>
            <a:endParaRPr lang="en-GB" sz="1800" b="1" dirty="0"/>
          </a:p>
          <a:p>
            <a:pPr>
              <a:buNone/>
            </a:pPr>
            <a:r>
              <a:rPr lang="en-GB" sz="2000" b="1" dirty="0"/>
              <a:t>		  </a:t>
            </a:r>
            <a:r>
              <a:rPr lang="en-GB" sz="2000" b="1" dirty="0">
                <a:solidFill>
                  <a:schemeClr val="accent2"/>
                </a:solidFill>
              </a:rPr>
              <a:t>Debt</a:t>
            </a:r>
            <a:r>
              <a:rPr lang="en-GB" sz="2000" b="1" dirty="0"/>
              <a:t> 			</a:t>
            </a:r>
            <a:r>
              <a:rPr lang="en-GB" sz="2000" b="1" dirty="0">
                <a:solidFill>
                  <a:schemeClr val="accent2"/>
                </a:solidFill>
              </a:rPr>
              <a:t>Deflation </a:t>
            </a:r>
            <a:r>
              <a:rPr lang="en-GB" sz="2000" b="1" dirty="0"/>
              <a:t>		   </a:t>
            </a:r>
            <a:r>
              <a:rPr lang="en-GB" sz="2000" b="1" dirty="0">
                <a:solidFill>
                  <a:schemeClr val="accent2"/>
                </a:solidFill>
              </a:rPr>
              <a:t>Default </a:t>
            </a:r>
            <a:r>
              <a:rPr lang="en-GB" sz="2000" b="1" dirty="0"/>
              <a:t> </a:t>
            </a:r>
          </a:p>
          <a:p>
            <a:pPr>
              <a:buNone/>
            </a:pPr>
            <a:endParaRPr lang="en-GB" sz="2000" b="1" dirty="0"/>
          </a:p>
          <a:p>
            <a:pPr>
              <a:spcBef>
                <a:spcPts val="600"/>
              </a:spcBef>
              <a:buNone/>
            </a:pPr>
            <a:r>
              <a:rPr lang="en-GB" sz="1600" b="1" dirty="0"/>
              <a:t>     </a:t>
            </a:r>
            <a:r>
              <a:rPr lang="en-GB" sz="1700" b="1" dirty="0">
                <a:solidFill>
                  <a:schemeClr val="accent2"/>
                </a:solidFill>
              </a:rPr>
              <a:t>Financial Institutions      	                      Asset Prices           		 Banks and Finance</a:t>
            </a:r>
          </a:p>
          <a:p>
            <a:pPr>
              <a:spcBef>
                <a:spcPts val="600"/>
              </a:spcBef>
              <a:buNone/>
            </a:pPr>
            <a:r>
              <a:rPr lang="en-GB" sz="1700" b="1" dirty="0">
                <a:solidFill>
                  <a:schemeClr val="accent2"/>
                </a:solidFill>
              </a:rPr>
              <a:t>     Non-Financial Business 	                    Product Prices 		Non-Bank Business</a:t>
            </a:r>
          </a:p>
          <a:p>
            <a:pPr>
              <a:spcBef>
                <a:spcPts val="600"/>
              </a:spcBef>
              <a:buNone/>
            </a:pPr>
            <a:r>
              <a:rPr lang="en-GB" sz="1700" b="1" dirty="0">
                <a:solidFill>
                  <a:schemeClr val="accent2"/>
                </a:solidFill>
              </a:rPr>
              <a:t>     Consumer-Household 	                    Labour Wages 		Consumer-Household</a:t>
            </a:r>
          </a:p>
          <a:p>
            <a:pPr>
              <a:buNone/>
            </a:pPr>
            <a:endParaRPr lang="en-GB" sz="1600" b="1" dirty="0"/>
          </a:p>
          <a:p>
            <a:pPr>
              <a:spcBef>
                <a:spcPts val="1200"/>
              </a:spcBef>
              <a:buNone/>
            </a:pPr>
            <a:r>
              <a:rPr lang="en-GB" sz="2000" b="1" dirty="0"/>
              <a:t>       </a:t>
            </a:r>
            <a:r>
              <a:rPr lang="en-GB" sz="2000" b="1" dirty="0">
                <a:solidFill>
                  <a:schemeClr val="accent2"/>
                </a:solidFill>
              </a:rPr>
              <a:t>Financial Fragility</a:t>
            </a:r>
            <a:r>
              <a:rPr lang="en-GB" sz="2000" b="1" dirty="0"/>
              <a:t>                               		</a:t>
            </a:r>
            <a:r>
              <a:rPr lang="en-GB" sz="2000" b="1" dirty="0">
                <a:solidFill>
                  <a:schemeClr val="accent2"/>
                </a:solidFill>
              </a:rPr>
              <a:t>Consumption Fragility </a:t>
            </a:r>
          </a:p>
          <a:p>
            <a:pPr algn="ctr">
              <a:spcBef>
                <a:spcPts val="3600"/>
              </a:spcBef>
              <a:buNone/>
            </a:pPr>
            <a:r>
              <a:rPr lang="en-GB" sz="2000" b="1" dirty="0"/>
              <a:t>Declining Real Economic Indicators</a:t>
            </a:r>
          </a:p>
          <a:p>
            <a:endParaRPr lang="en-GB" dirty="0"/>
          </a:p>
        </p:txBody>
      </p:sp>
      <p:sp>
        <p:nvSpPr>
          <p:cNvPr id="6" name="TextBox 5"/>
          <p:cNvSpPr txBox="1"/>
          <p:nvPr/>
        </p:nvSpPr>
        <p:spPr>
          <a:xfrm>
            <a:off x="1547664" y="5589240"/>
            <a:ext cx="6552728" cy="584775"/>
          </a:xfrm>
          <a:prstGeom prst="rect">
            <a:avLst/>
          </a:prstGeom>
          <a:noFill/>
        </p:spPr>
        <p:txBody>
          <a:bodyPr wrap="square" rtlCol="0">
            <a:spAutoFit/>
          </a:bodyPr>
          <a:lstStyle/>
          <a:p>
            <a:pPr>
              <a:buNone/>
            </a:pPr>
            <a:r>
              <a:rPr lang="en-GB" sz="1600" dirty="0"/>
              <a:t>Real Asset Investment     Household Consumption    Global Trade and Exports  </a:t>
            </a:r>
          </a:p>
          <a:p>
            <a:pPr>
              <a:buNone/>
            </a:pPr>
            <a:r>
              <a:rPr lang="en-GB" sz="1600" dirty="0"/>
              <a:t>Industrial Production       Employment                          ....</a:t>
            </a:r>
          </a:p>
        </p:txBody>
      </p:sp>
      <p:cxnSp>
        <p:nvCxnSpPr>
          <p:cNvPr id="8" name="Straight Arrow Connector 7"/>
          <p:cNvCxnSpPr/>
          <p:nvPr/>
        </p:nvCxnSpPr>
        <p:spPr>
          <a:xfrm rot="5400000">
            <a:off x="4428778" y="907926"/>
            <a:ext cx="288032" cy="1588"/>
          </a:xfrm>
          <a:prstGeom prst="straightConnector1">
            <a:avLst/>
          </a:prstGeom>
          <a:ln w="254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4428778" y="1483990"/>
            <a:ext cx="288032" cy="1588"/>
          </a:xfrm>
          <a:prstGeom prst="straightConnector1">
            <a:avLst/>
          </a:prstGeom>
          <a:ln w="254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627784" y="3501008"/>
            <a:ext cx="1368152" cy="1588"/>
          </a:xfrm>
          <a:prstGeom prst="straightConnector1">
            <a:avLst/>
          </a:prstGeom>
          <a:ln w="25400">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4391583" y="2097249"/>
            <a:ext cx="360834" cy="1588"/>
          </a:xfrm>
          <a:prstGeom prst="straightConnector1">
            <a:avLst/>
          </a:prstGeom>
          <a:ln w="254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1619672" y="1844824"/>
            <a:ext cx="1512168" cy="432048"/>
          </a:xfrm>
          <a:prstGeom prst="straightConnector1">
            <a:avLst/>
          </a:prstGeom>
          <a:ln w="254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156176" y="1772816"/>
            <a:ext cx="1152128" cy="432048"/>
          </a:xfrm>
          <a:prstGeom prst="straightConnector1">
            <a:avLst/>
          </a:prstGeom>
          <a:ln w="254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979712" y="2420888"/>
            <a:ext cx="1944216" cy="1588"/>
          </a:xfrm>
          <a:prstGeom prst="straightConnector1">
            <a:avLst/>
          </a:prstGeom>
          <a:ln w="25400">
            <a:solidFill>
              <a:schemeClr val="accent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076056" y="2420888"/>
            <a:ext cx="1728192" cy="1588"/>
          </a:xfrm>
          <a:prstGeom prst="straightConnector1">
            <a:avLst/>
          </a:prstGeom>
          <a:ln w="25400">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436096" y="3501008"/>
            <a:ext cx="1224136" cy="1588"/>
          </a:xfrm>
          <a:prstGeom prst="straightConnector1">
            <a:avLst/>
          </a:prstGeom>
          <a:ln w="25400">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436096" y="3140968"/>
            <a:ext cx="1296144" cy="1588"/>
          </a:xfrm>
          <a:prstGeom prst="straightConnector1">
            <a:avLst/>
          </a:prstGeom>
          <a:ln w="25400">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436096" y="3861048"/>
            <a:ext cx="1224136" cy="1588"/>
          </a:xfrm>
          <a:prstGeom prst="straightConnector1">
            <a:avLst/>
          </a:prstGeom>
          <a:ln w="25400">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2627784" y="3861048"/>
            <a:ext cx="1368152" cy="1588"/>
          </a:xfrm>
          <a:prstGeom prst="straightConnector1">
            <a:avLst/>
          </a:prstGeom>
          <a:ln w="25400">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627784" y="3140968"/>
            <a:ext cx="1368152" cy="1588"/>
          </a:xfrm>
          <a:prstGeom prst="straightConnector1">
            <a:avLst/>
          </a:prstGeom>
          <a:ln w="25400">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1476450" y="2780134"/>
            <a:ext cx="287238" cy="794"/>
          </a:xfrm>
          <a:prstGeom prst="straightConnector1">
            <a:avLst/>
          </a:prstGeom>
          <a:ln w="28575">
            <a:solidFill>
              <a:schemeClr val="accent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4428778" y="2780134"/>
            <a:ext cx="287238" cy="794"/>
          </a:xfrm>
          <a:prstGeom prst="straightConnector1">
            <a:avLst/>
          </a:prstGeom>
          <a:ln w="28575">
            <a:solidFill>
              <a:schemeClr val="accent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a:off x="7237090" y="2780134"/>
            <a:ext cx="287238" cy="794"/>
          </a:xfrm>
          <a:prstGeom prst="straightConnector1">
            <a:avLst/>
          </a:prstGeom>
          <a:ln w="28575">
            <a:solidFill>
              <a:schemeClr val="accent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0800000">
            <a:off x="323528" y="4581128"/>
            <a:ext cx="360040" cy="0"/>
          </a:xfrm>
          <a:prstGeom prst="line">
            <a:avLst/>
          </a:prstGeom>
          <a:ln w="2540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flipV="1">
            <a:off x="-756592" y="3501008"/>
            <a:ext cx="2160240" cy="0"/>
          </a:xfrm>
          <a:prstGeom prst="line">
            <a:avLst/>
          </a:prstGeom>
          <a:ln w="2540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323528" y="2420888"/>
            <a:ext cx="936104" cy="1588"/>
          </a:xfrm>
          <a:prstGeom prst="straightConnector1">
            <a:avLst/>
          </a:prstGeom>
          <a:ln w="25400">
            <a:solidFill>
              <a:schemeClr val="accent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8244408" y="4581128"/>
            <a:ext cx="504056" cy="1588"/>
          </a:xfrm>
          <a:prstGeom prst="straightConnector1">
            <a:avLst/>
          </a:prstGeom>
          <a:ln w="2540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flipH="1" flipV="1">
            <a:off x="7668344" y="3501008"/>
            <a:ext cx="216024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rot="10800000">
            <a:off x="7812360" y="2420888"/>
            <a:ext cx="936104" cy="1588"/>
          </a:xfrm>
          <a:prstGeom prst="straightConnector1">
            <a:avLst/>
          </a:prstGeom>
          <a:ln w="25400">
            <a:solidFill>
              <a:schemeClr val="accent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2771800" y="4581128"/>
            <a:ext cx="3024336" cy="1588"/>
          </a:xfrm>
          <a:prstGeom prst="straightConnector1">
            <a:avLst/>
          </a:prstGeom>
          <a:ln w="25400">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a:off x="1619672" y="4725144"/>
            <a:ext cx="2088232" cy="360040"/>
          </a:xfrm>
          <a:prstGeom prst="straightConnector1">
            <a:avLst/>
          </a:prstGeom>
          <a:ln w="25400">
            <a:solidFill>
              <a:schemeClr val="accent5"/>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rot="10800000" flipV="1">
            <a:off x="5220072" y="4725144"/>
            <a:ext cx="2088232" cy="360040"/>
          </a:xfrm>
          <a:prstGeom prst="straightConnector1">
            <a:avLst/>
          </a:prstGeom>
          <a:ln w="25400">
            <a:solidFill>
              <a:schemeClr val="accent5"/>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rot="5400000">
            <a:off x="1440446" y="4185084"/>
            <a:ext cx="359246" cy="794"/>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rot="5400000">
            <a:off x="7129078" y="4185084"/>
            <a:ext cx="359246" cy="794"/>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flipV="1">
            <a:off x="1835696" y="4005064"/>
            <a:ext cx="2376264" cy="288032"/>
          </a:xfrm>
          <a:prstGeom prst="straightConnector1">
            <a:avLst/>
          </a:prstGeom>
          <a:ln>
            <a:solidFill>
              <a:schemeClr val="accent2"/>
            </a:solidFill>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128" name="Straight Arrow Connector 127"/>
          <p:cNvCxnSpPr/>
          <p:nvPr/>
        </p:nvCxnSpPr>
        <p:spPr>
          <a:xfrm>
            <a:off x="5076056" y="4005064"/>
            <a:ext cx="1944216" cy="360040"/>
          </a:xfrm>
          <a:prstGeom prst="straightConnector1">
            <a:avLst/>
          </a:prstGeom>
          <a:ln>
            <a:solidFill>
              <a:schemeClr val="accent2"/>
            </a:solidFill>
            <a:tailEnd type="arrow"/>
          </a:ln>
        </p:spPr>
        <p:style>
          <a:lnRef idx="1">
            <a:schemeClr val="dk1"/>
          </a:lnRef>
          <a:fillRef idx="0">
            <a:schemeClr val="dk1"/>
          </a:fillRef>
          <a:effectRef idx="0">
            <a:schemeClr val="dk1"/>
          </a:effectRef>
          <a:fontRef idx="minor">
            <a:schemeClr val="tx1"/>
          </a:fontRef>
        </p:style>
      </p:cxnSp>
      <p:cxnSp>
        <p:nvCxnSpPr>
          <p:cNvPr id="130" name="Straight Arrow Connector 129"/>
          <p:cNvCxnSpPr/>
          <p:nvPr/>
        </p:nvCxnSpPr>
        <p:spPr>
          <a:xfrm rot="10800000" flipV="1">
            <a:off x="2627784" y="4005064"/>
            <a:ext cx="4248472" cy="432048"/>
          </a:xfrm>
          <a:prstGeom prst="straightConnector1">
            <a:avLst/>
          </a:prstGeom>
          <a:ln>
            <a:solidFill>
              <a:schemeClr val="accent2"/>
            </a:solidFill>
            <a:tailEnd type="arrow"/>
          </a:ln>
        </p:spPr>
        <p:style>
          <a:lnRef idx="1">
            <a:schemeClr val="dk1"/>
          </a:lnRef>
          <a:fillRef idx="0">
            <a:schemeClr val="dk1"/>
          </a:fillRef>
          <a:effectRef idx="0">
            <a:schemeClr val="dk1"/>
          </a:effectRef>
          <a:fontRef idx="minor">
            <a:schemeClr val="tx1"/>
          </a:fontRef>
        </p:style>
      </p:cxnSp>
      <p:cxnSp>
        <p:nvCxnSpPr>
          <p:cNvPr id="132" name="Straight Arrow Connector 131"/>
          <p:cNvCxnSpPr/>
          <p:nvPr/>
        </p:nvCxnSpPr>
        <p:spPr>
          <a:xfrm>
            <a:off x="2483768" y="4005064"/>
            <a:ext cx="3744416" cy="432048"/>
          </a:xfrm>
          <a:prstGeom prst="straightConnector1">
            <a:avLst/>
          </a:prstGeom>
          <a:ln>
            <a:solidFill>
              <a:schemeClr val="accent2"/>
            </a:solidFill>
            <a:tailEnd type="arrow"/>
          </a:ln>
        </p:spPr>
        <p:style>
          <a:lnRef idx="1">
            <a:schemeClr val="dk1"/>
          </a:lnRef>
          <a:fillRef idx="0">
            <a:schemeClr val="dk1"/>
          </a:fillRef>
          <a:effectRef idx="0">
            <a:schemeClr val="dk1"/>
          </a:effectRef>
          <a:fontRef idx="minor">
            <a:schemeClr val="tx1"/>
          </a:fontRef>
        </p:style>
      </p:cxnSp>
      <p:sp>
        <p:nvSpPr>
          <p:cNvPr id="57" name="TextBox 56"/>
          <p:cNvSpPr txBox="1"/>
          <p:nvPr/>
        </p:nvSpPr>
        <p:spPr>
          <a:xfrm>
            <a:off x="5724128" y="6237312"/>
            <a:ext cx="3168352" cy="369332"/>
          </a:xfrm>
          <a:prstGeom prst="rect">
            <a:avLst/>
          </a:prstGeom>
          <a:noFill/>
        </p:spPr>
        <p:txBody>
          <a:bodyPr wrap="square" rtlCol="0">
            <a:spAutoFit/>
          </a:bodyPr>
          <a:lstStyle/>
          <a:p>
            <a:r>
              <a:rPr lang="en-GB" dirty="0">
                <a:solidFill>
                  <a:schemeClr val="tx2">
                    <a:lumMod val="50000"/>
                  </a:schemeClr>
                </a:solidFill>
              </a:rPr>
              <a:t>Derived from Rasmus , 2010: 16</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ctr"/>
            <a:r>
              <a:rPr lang="en-GB" sz="4000" b="1" dirty="0">
                <a:latin typeface="+mn-lt"/>
              </a:rPr>
              <a:t>Finance-Dominated Regimes in Crisis</a:t>
            </a:r>
          </a:p>
        </p:txBody>
      </p:sp>
      <p:sp>
        <p:nvSpPr>
          <p:cNvPr id="3" name="Content Placeholder 2"/>
          <p:cNvSpPr>
            <a:spLocks noGrp="1"/>
          </p:cNvSpPr>
          <p:nvPr>
            <p:ph idx="1"/>
          </p:nvPr>
        </p:nvSpPr>
        <p:spPr>
          <a:xfrm>
            <a:off x="323528" y="1340768"/>
            <a:ext cx="8363272" cy="5112568"/>
          </a:xfrm>
        </p:spPr>
        <p:txBody>
          <a:bodyPr>
            <a:normAutofit fontScale="32500" lnSpcReduction="20000"/>
          </a:bodyPr>
          <a:lstStyle/>
          <a:p>
            <a:pPr>
              <a:lnSpc>
                <a:spcPct val="120000"/>
              </a:lnSpc>
              <a:spcBef>
                <a:spcPts val="600"/>
              </a:spcBef>
            </a:pPr>
            <a:r>
              <a:rPr lang="en-GB" sz="8000" dirty="0"/>
              <a:t>North Atlantic financial crisis emerged directly from “capitalist speculation and finance” rather than a specific type of “free trade in markets and capitalist production”</a:t>
            </a:r>
          </a:p>
          <a:p>
            <a:pPr>
              <a:lnSpc>
                <a:spcPct val="120000"/>
              </a:lnSpc>
              <a:spcBef>
                <a:spcPts val="600"/>
              </a:spcBef>
            </a:pPr>
            <a:r>
              <a:rPr lang="en-GB" sz="8000" dirty="0"/>
              <a:t>It was enabled by “unusual deals with political authority” (de-regulation of finance via legal changes and regulatory capture) and “predatory political profits” (tax cuts for rich, welfare cuts, privatization, “disaster capitalism”)</a:t>
            </a:r>
          </a:p>
          <a:p>
            <a:pPr>
              <a:lnSpc>
                <a:spcPct val="120000"/>
              </a:lnSpc>
              <a:spcBef>
                <a:spcPts val="600"/>
              </a:spcBef>
            </a:pPr>
            <a:r>
              <a:rPr lang="en-GB" sz="8000" dirty="0">
                <a:cs typeface="Calibri" pitchFamily="34" charset="0"/>
              </a:rPr>
              <a:t>But it has specific form due to </a:t>
            </a:r>
            <a:r>
              <a:rPr lang="en-GB" sz="8000" i="1" dirty="0">
                <a:cs typeface="Calibri" pitchFamily="34" charset="0"/>
              </a:rPr>
              <a:t>hyper-financialization</a:t>
            </a:r>
            <a:r>
              <a:rPr lang="en-GB" sz="8000" dirty="0">
                <a:cs typeface="Calibri" pitchFamily="34" charset="0"/>
              </a:rPr>
              <a:t> of advanced neo-liberal economies and, in particular and most immediately, practices of de-regulated, opaque, and sometimes fraudulent financial institutions</a:t>
            </a:r>
            <a:endParaRPr lang="en-GB" dirty="0"/>
          </a:p>
        </p:txBody>
      </p:sp>
    </p:spTree>
    <p:extLst>
      <p:ext uri="{BB962C8B-B14F-4D97-AF65-F5344CB8AC3E}">
        <p14:creationId xmlns:p14="http://schemas.microsoft.com/office/powerpoint/2010/main" val="37516353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274638"/>
            <a:ext cx="8229600" cy="850900"/>
          </a:xfrm>
        </p:spPr>
        <p:txBody>
          <a:bodyPr/>
          <a:lstStyle/>
          <a:p>
            <a:pPr algn="ctr" eaLnBrk="1" hangingPunct="1"/>
            <a:r>
              <a:rPr lang="en-GB" sz="4000" b="1" i="1" dirty="0">
                <a:latin typeface="+mn-lt"/>
              </a:rPr>
              <a:t>Cui bono, cui malo</a:t>
            </a:r>
            <a:r>
              <a:rPr lang="en-GB" sz="4000" b="1" dirty="0">
                <a:latin typeface="+mn-lt"/>
              </a:rPr>
              <a:t>?</a:t>
            </a:r>
            <a:endParaRPr lang="en-US" sz="4000" b="1" dirty="0">
              <a:latin typeface="+mn-lt"/>
            </a:endParaRPr>
          </a:p>
        </p:txBody>
      </p:sp>
      <p:sp>
        <p:nvSpPr>
          <p:cNvPr id="61443" name="Rectangle 3"/>
          <p:cNvSpPr>
            <a:spLocks noGrp="1" noChangeArrowheads="1"/>
          </p:cNvSpPr>
          <p:nvPr>
            <p:ph type="body" idx="1"/>
          </p:nvPr>
        </p:nvSpPr>
        <p:spPr>
          <a:xfrm>
            <a:off x="395288" y="1412875"/>
            <a:ext cx="8424862" cy="5111750"/>
          </a:xfrm>
        </p:spPr>
        <p:txBody>
          <a:bodyPr>
            <a:normAutofit/>
          </a:bodyPr>
          <a:lstStyle/>
          <a:p>
            <a:pPr eaLnBrk="1" hangingPunct="1">
              <a:lnSpc>
                <a:spcPct val="110000"/>
              </a:lnSpc>
            </a:pPr>
            <a:r>
              <a:rPr lang="en-GB" sz="2600" dirty="0"/>
              <a:t>Global financial crisis removed environmental issues, food and fuel crises from policy agenda</a:t>
            </a:r>
          </a:p>
          <a:p>
            <a:pPr eaLnBrk="1" hangingPunct="1">
              <a:lnSpc>
                <a:spcPct val="110000"/>
              </a:lnSpc>
            </a:pPr>
            <a:r>
              <a:rPr lang="en-GB" sz="2600" dirty="0"/>
              <a:t>Crisis in finance-dominated accumulation blamed on weak regulation with preferred policy fix aiming to restore neo-liberal momentum</a:t>
            </a:r>
          </a:p>
          <a:p>
            <a:pPr eaLnBrk="1" hangingPunct="1">
              <a:lnSpc>
                <a:spcPct val="110000"/>
              </a:lnSpc>
            </a:pPr>
            <a:r>
              <a:rPr lang="en-GB" sz="2600" dirty="0"/>
              <a:t>Crisis management is occurring under neo-liberal legacies</a:t>
            </a:r>
          </a:p>
          <a:p>
            <a:pPr eaLnBrk="1" hangingPunct="1">
              <a:lnSpc>
                <a:spcPct val="110000"/>
              </a:lnSpc>
            </a:pPr>
            <a:r>
              <a:rPr lang="en-GB" sz="2600" dirty="0"/>
              <a:t>Global environmental crisis has risen up agenda in guise of ‘Green New Deal’ as basis for longer-term exit strategy</a:t>
            </a:r>
          </a:p>
          <a:p>
            <a:pPr eaLnBrk="1" hangingPunct="1">
              <a:lnSpc>
                <a:spcPct val="110000"/>
              </a:lnSpc>
            </a:pPr>
            <a:r>
              <a:rPr lang="en-GB" sz="2600" dirty="0"/>
              <a:t>As it has gained prominence, however, struggle to inflect it in neo-liberal direction has increased (e.g., cap-and-trade)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044000"/>
          </a:xfrm>
        </p:spPr>
        <p:txBody>
          <a:bodyPr/>
          <a:lstStyle/>
          <a:p>
            <a:pPr algn="ctr"/>
            <a:r>
              <a:rPr lang="en-GB" sz="4000" b="1" dirty="0">
                <a:latin typeface="Calibri" pitchFamily="34" charset="0"/>
                <a:cs typeface="Calibri" pitchFamily="34" charset="0"/>
              </a:rPr>
              <a:t>Crises of Crisis-Management</a:t>
            </a:r>
          </a:p>
        </p:txBody>
      </p:sp>
      <p:sp>
        <p:nvSpPr>
          <p:cNvPr id="3" name="Content Placeholder 2"/>
          <p:cNvSpPr>
            <a:spLocks noGrp="1"/>
          </p:cNvSpPr>
          <p:nvPr>
            <p:ph idx="1"/>
          </p:nvPr>
        </p:nvSpPr>
        <p:spPr>
          <a:xfrm>
            <a:off x="285720" y="1428736"/>
            <a:ext cx="8401080" cy="5000660"/>
          </a:xfrm>
        </p:spPr>
        <p:txBody>
          <a:bodyPr/>
          <a:lstStyle/>
          <a:p>
            <a:pPr>
              <a:lnSpc>
                <a:spcPts val="3300"/>
              </a:lnSpc>
            </a:pPr>
            <a:r>
              <a:rPr lang="en-GB" sz="2600" dirty="0">
                <a:latin typeface="Calibri" pitchFamily="34" charset="0"/>
                <a:cs typeface="Calibri" pitchFamily="34" charset="0"/>
              </a:rPr>
              <a:t>Policy failures can occur because of:</a:t>
            </a:r>
          </a:p>
          <a:p>
            <a:pPr lvl="1">
              <a:lnSpc>
                <a:spcPts val="3300"/>
              </a:lnSpc>
            </a:pPr>
            <a:r>
              <a:rPr lang="en-GB" sz="2400" dirty="0">
                <a:latin typeface="Calibri" pitchFamily="34" charset="0"/>
                <a:cs typeface="Calibri" pitchFamily="34" charset="0"/>
              </a:rPr>
              <a:t>Arbitrariness of crisis interpretations</a:t>
            </a:r>
          </a:p>
          <a:p>
            <a:pPr lvl="1">
              <a:lnSpc>
                <a:spcPts val="3300"/>
              </a:lnSpc>
            </a:pPr>
            <a:r>
              <a:rPr lang="en-GB" sz="2400" dirty="0">
                <a:latin typeface="Calibri" pitchFamily="34" charset="0"/>
                <a:cs typeface="Calibri" pitchFamily="34" charset="0"/>
              </a:rPr>
              <a:t>Inadequacy of instruments and institutions</a:t>
            </a:r>
          </a:p>
          <a:p>
            <a:pPr lvl="1">
              <a:lnSpc>
                <a:spcPts val="3300"/>
              </a:lnSpc>
            </a:pPr>
            <a:r>
              <a:rPr lang="en-GB" sz="2400" dirty="0">
                <a:latin typeface="Calibri" pitchFamily="34" charset="0"/>
                <a:cs typeface="Calibri" pitchFamily="34" charset="0"/>
              </a:rPr>
              <a:t>Crisis in or of the broader policy context</a:t>
            </a:r>
          </a:p>
          <a:p>
            <a:pPr>
              <a:lnSpc>
                <a:spcPts val="3300"/>
              </a:lnSpc>
            </a:pPr>
            <a:r>
              <a:rPr lang="en-GB" sz="2600" dirty="0">
                <a:latin typeface="Calibri" pitchFamily="34" charset="0"/>
                <a:cs typeface="Calibri" pitchFamily="34" charset="0"/>
              </a:rPr>
              <a:t>Economic crisis and political crisis</a:t>
            </a:r>
          </a:p>
          <a:p>
            <a:pPr lvl="1">
              <a:lnSpc>
                <a:spcPts val="3300"/>
              </a:lnSpc>
            </a:pPr>
            <a:r>
              <a:rPr lang="en-GB" sz="2400" dirty="0">
                <a:latin typeface="Calibri" pitchFamily="34" charset="0"/>
                <a:cs typeface="Calibri" pitchFamily="34" charset="0"/>
              </a:rPr>
              <a:t>State as addressee in last instance of calls for intervention</a:t>
            </a:r>
          </a:p>
          <a:p>
            <a:pPr lvl="1">
              <a:lnSpc>
                <a:spcPts val="3300"/>
              </a:lnSpc>
            </a:pPr>
            <a:r>
              <a:rPr lang="en-GB" sz="2400" dirty="0">
                <a:latin typeface="Calibri" pitchFamily="34" charset="0"/>
                <a:cs typeface="Calibri" pitchFamily="34" charset="0"/>
              </a:rPr>
              <a:t>But state may lack capacities to intervene</a:t>
            </a:r>
          </a:p>
          <a:p>
            <a:pPr lvl="1">
              <a:lnSpc>
                <a:spcPts val="3300"/>
              </a:lnSpc>
            </a:pPr>
            <a:r>
              <a:rPr lang="en-GB" sz="2400" dirty="0">
                <a:latin typeface="Calibri" pitchFamily="34" charset="0"/>
                <a:cs typeface="Calibri" pitchFamily="34" charset="0"/>
              </a:rPr>
              <a:t>This can reinforce tendencies to uneven development</a:t>
            </a:r>
          </a:p>
          <a:p>
            <a:pPr lvl="2">
              <a:lnSpc>
                <a:spcPts val="3300"/>
              </a:lnSpc>
            </a:pPr>
            <a:r>
              <a:rPr lang="en-GB" sz="2000" dirty="0">
                <a:latin typeface="Calibri" pitchFamily="34" charset="0"/>
                <a:cs typeface="Calibri" pitchFamily="34" charset="0"/>
              </a:rPr>
              <a:t>Strong East Asian economies investing in future growth</a:t>
            </a:r>
          </a:p>
          <a:p>
            <a:pPr lvl="2">
              <a:lnSpc>
                <a:spcPts val="3300"/>
              </a:lnSpc>
            </a:pPr>
            <a:r>
              <a:rPr lang="en-GB" sz="2000" dirty="0">
                <a:latin typeface="Calibri" pitchFamily="34" charset="0"/>
                <a:cs typeface="Calibri" pitchFamily="34" charset="0"/>
              </a:rPr>
              <a:t>Weak states in USA, weak economies like Greece in EU</a:t>
            </a:r>
          </a:p>
        </p:txBody>
      </p:sp>
    </p:spTree>
    <p:extLst>
      <p:ext uri="{BB962C8B-B14F-4D97-AF65-F5344CB8AC3E}">
        <p14:creationId xmlns:p14="http://schemas.microsoft.com/office/powerpoint/2010/main" val="16114125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4000" dirty="0"/>
              <a:t>Green New Deal</a:t>
            </a:r>
          </a:p>
        </p:txBody>
      </p:sp>
      <p:pic>
        <p:nvPicPr>
          <p:cNvPr id="6" name="Content Placeholder 5" descr="GND Logo Boell.PNG"/>
          <p:cNvPicPr>
            <a:picLocks noGrp="1" noChangeAspect="1"/>
          </p:cNvPicPr>
          <p:nvPr>
            <p:ph idx="1"/>
          </p:nvPr>
        </p:nvPicPr>
        <p:blipFill>
          <a:blip r:embed="rId2" cstate="print"/>
          <a:stretch>
            <a:fillRect/>
          </a:stretch>
        </p:blipFill>
        <p:spPr>
          <a:xfrm>
            <a:off x="1115616" y="1700808"/>
            <a:ext cx="6844246" cy="4392488"/>
          </a:xfrm>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457200" y="274638"/>
            <a:ext cx="8229600" cy="1080000"/>
          </a:xfrm>
        </p:spPr>
        <p:txBody>
          <a:bodyPr>
            <a:normAutofit/>
          </a:bodyPr>
          <a:lstStyle/>
          <a:p>
            <a:pPr algn="ctr" eaLnBrk="1" hangingPunct="1"/>
            <a:r>
              <a:rPr lang="en-GB" sz="4000" b="1" dirty="0">
                <a:latin typeface="+mn-lt"/>
              </a:rPr>
              <a:t>Scope of the GND</a:t>
            </a:r>
          </a:p>
        </p:txBody>
      </p:sp>
      <p:sp>
        <p:nvSpPr>
          <p:cNvPr id="3" name="Content Placeholder 2"/>
          <p:cNvSpPr>
            <a:spLocks noGrp="1"/>
          </p:cNvSpPr>
          <p:nvPr>
            <p:ph idx="1"/>
          </p:nvPr>
        </p:nvSpPr>
        <p:spPr>
          <a:xfrm>
            <a:off x="457200" y="1484784"/>
            <a:ext cx="8229600" cy="4641379"/>
          </a:xfrm>
        </p:spPr>
        <p:txBody>
          <a:bodyPr rtlCol="0">
            <a:normAutofit/>
          </a:bodyPr>
          <a:lstStyle/>
          <a:p>
            <a:pPr eaLnBrk="1" fontAlgn="auto" hangingPunct="1">
              <a:spcAft>
                <a:spcPts val="0"/>
              </a:spcAft>
              <a:buFont typeface="Arial" pitchFamily="34" charset="0"/>
              <a:buChar char="•"/>
              <a:defRPr/>
            </a:pPr>
            <a:r>
              <a:rPr lang="en-GB" sz="2600" dirty="0"/>
              <a:t>Fields include </a:t>
            </a:r>
          </a:p>
          <a:p>
            <a:pPr lvl="1" eaLnBrk="1" fontAlgn="auto" hangingPunct="1">
              <a:lnSpc>
                <a:spcPts val="2800"/>
              </a:lnSpc>
              <a:spcBef>
                <a:spcPts val="600"/>
              </a:spcBef>
              <a:spcAft>
                <a:spcPts val="0"/>
              </a:spcAft>
              <a:buFont typeface="Arial" pitchFamily="34" charset="0"/>
              <a:buChar char="–"/>
              <a:defRPr/>
            </a:pPr>
            <a:r>
              <a:rPr lang="en-GB" sz="2400" dirty="0"/>
              <a:t>technology (eco-technologies, energy efficiency),</a:t>
            </a:r>
          </a:p>
          <a:p>
            <a:pPr lvl="1" eaLnBrk="1" fontAlgn="auto" hangingPunct="1">
              <a:lnSpc>
                <a:spcPts val="2800"/>
              </a:lnSpc>
              <a:spcBef>
                <a:spcPts val="600"/>
              </a:spcBef>
              <a:spcAft>
                <a:spcPts val="0"/>
              </a:spcAft>
              <a:buFont typeface="Arial" pitchFamily="34" charset="0"/>
              <a:buChar char="–"/>
              <a:defRPr/>
            </a:pPr>
            <a:r>
              <a:rPr lang="en-GB" sz="2400" dirty="0"/>
              <a:t>productive economy (green collar jobs, sustainable development, ecological modernization, low carbon economy), </a:t>
            </a:r>
          </a:p>
          <a:p>
            <a:pPr lvl="1" eaLnBrk="1" fontAlgn="auto" hangingPunct="1">
              <a:lnSpc>
                <a:spcPts val="2800"/>
              </a:lnSpc>
              <a:spcBef>
                <a:spcPts val="600"/>
              </a:spcBef>
              <a:spcAft>
                <a:spcPts val="0"/>
              </a:spcAft>
              <a:buFont typeface="Arial" pitchFamily="34" charset="0"/>
              <a:buChar char="–"/>
              <a:defRPr/>
            </a:pPr>
            <a:r>
              <a:rPr lang="en-GB" sz="2400" dirty="0"/>
              <a:t>financial system (cap and trade, carbon trading, green bonds, sustainable investing),</a:t>
            </a:r>
          </a:p>
          <a:p>
            <a:pPr lvl="1" eaLnBrk="1" fontAlgn="auto" hangingPunct="1">
              <a:lnSpc>
                <a:spcPts val="2800"/>
              </a:lnSpc>
              <a:spcBef>
                <a:spcPts val="600"/>
              </a:spcBef>
              <a:spcAft>
                <a:spcPts val="0"/>
              </a:spcAft>
              <a:buFont typeface="Arial" pitchFamily="34" charset="0"/>
              <a:buChar char="–"/>
              <a:defRPr/>
            </a:pPr>
            <a:r>
              <a:rPr lang="en-GB" sz="2400" dirty="0"/>
              <a:t>law (environmental rights, new legal regimes), </a:t>
            </a:r>
          </a:p>
          <a:p>
            <a:pPr lvl="1" eaLnBrk="1" fontAlgn="auto" hangingPunct="1">
              <a:lnSpc>
                <a:spcPts val="2800"/>
              </a:lnSpc>
              <a:spcBef>
                <a:spcPts val="600"/>
              </a:spcBef>
              <a:spcAft>
                <a:spcPts val="0"/>
              </a:spcAft>
              <a:buFont typeface="Arial" pitchFamily="34" charset="0"/>
              <a:buChar char="–"/>
              <a:defRPr/>
            </a:pPr>
            <a:r>
              <a:rPr lang="en-GB" sz="2400" dirty="0"/>
              <a:t>politics (the green movement, climate change), </a:t>
            </a:r>
          </a:p>
          <a:p>
            <a:pPr lvl="1" eaLnBrk="1" fontAlgn="auto" hangingPunct="1">
              <a:lnSpc>
                <a:spcPts val="2800"/>
              </a:lnSpc>
              <a:spcBef>
                <a:spcPts val="600"/>
              </a:spcBef>
              <a:spcAft>
                <a:spcPts val="0"/>
              </a:spcAft>
              <a:buFont typeface="Arial" pitchFamily="34" charset="0"/>
              <a:buChar char="–"/>
              <a:defRPr/>
            </a:pPr>
            <a:r>
              <a:rPr lang="en-GB" sz="2400" dirty="0"/>
              <a:t>religion (environmental stewardship), and</a:t>
            </a:r>
          </a:p>
          <a:p>
            <a:pPr lvl="1" eaLnBrk="1" fontAlgn="auto" hangingPunct="1">
              <a:lnSpc>
                <a:spcPts val="2800"/>
              </a:lnSpc>
              <a:spcBef>
                <a:spcPts val="600"/>
              </a:spcBef>
              <a:spcAft>
                <a:spcPts val="0"/>
              </a:spcAft>
              <a:buFont typeface="Arial" pitchFamily="34" charset="0"/>
              <a:buChar char="–"/>
              <a:defRPr/>
            </a:pPr>
            <a:r>
              <a:rPr lang="en-GB" sz="2400" dirty="0"/>
              <a:t>self-identities (homo virens, green lifestyle).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457200" y="274638"/>
            <a:ext cx="8229600" cy="1080000"/>
          </a:xfrm>
        </p:spPr>
        <p:txBody>
          <a:bodyPr>
            <a:normAutofit/>
          </a:bodyPr>
          <a:lstStyle/>
          <a:p>
            <a:pPr algn="ctr" eaLnBrk="1" hangingPunct="1"/>
            <a:r>
              <a:rPr lang="en-GB" sz="4000" b="1" dirty="0">
                <a:latin typeface="+mn-lt"/>
              </a:rPr>
              <a:t>Strategic Flexibility</a:t>
            </a:r>
          </a:p>
        </p:txBody>
      </p:sp>
      <p:sp>
        <p:nvSpPr>
          <p:cNvPr id="3" name="Content Placeholder 2"/>
          <p:cNvSpPr>
            <a:spLocks noGrp="1"/>
          </p:cNvSpPr>
          <p:nvPr>
            <p:ph idx="1"/>
          </p:nvPr>
        </p:nvSpPr>
        <p:spPr>
          <a:xfrm>
            <a:off x="467544" y="1484784"/>
            <a:ext cx="8229600" cy="4824536"/>
          </a:xfrm>
        </p:spPr>
        <p:txBody>
          <a:bodyPr rtlCol="0">
            <a:noAutofit/>
          </a:bodyPr>
          <a:lstStyle/>
          <a:p>
            <a:pPr eaLnBrk="1" fontAlgn="auto" hangingPunct="1">
              <a:lnSpc>
                <a:spcPts val="3200"/>
              </a:lnSpc>
              <a:spcBef>
                <a:spcPts val="600"/>
              </a:spcBef>
              <a:spcAft>
                <a:spcPts val="0"/>
              </a:spcAft>
              <a:buFont typeface="Arial" pitchFamily="34" charset="0"/>
              <a:buChar char="•"/>
              <a:defRPr/>
            </a:pPr>
            <a:r>
              <a:rPr lang="en-GB" sz="2600" dirty="0"/>
              <a:t>The GND has been translated into many different visions and strategies and can be inflected in neo-liberal, neo-corporatist, neo-statist, and neo-communitarian ways by prioritizing, respectively, market incentives, social partnership, societal steering, and solidarity respectively. </a:t>
            </a:r>
          </a:p>
          <a:p>
            <a:pPr eaLnBrk="1" fontAlgn="auto" hangingPunct="1">
              <a:lnSpc>
                <a:spcPts val="3200"/>
              </a:lnSpc>
              <a:spcBef>
                <a:spcPts val="600"/>
              </a:spcBef>
              <a:spcAft>
                <a:spcPts val="0"/>
              </a:spcAft>
              <a:buFont typeface="Arial" pitchFamily="34" charset="0"/>
              <a:buChar char="•"/>
              <a:defRPr/>
            </a:pPr>
            <a:r>
              <a:rPr lang="en-GB" sz="2600" dirty="0"/>
              <a:t>The very fuzziness of the ‘Green New Deal’ has helped to build alliances and compromises and it is currently being heralded in many quarters as a ‘magic bullet’</a:t>
            </a:r>
          </a:p>
          <a:p>
            <a:pPr eaLnBrk="1" fontAlgn="auto" hangingPunct="1">
              <a:lnSpc>
                <a:spcPts val="3200"/>
              </a:lnSpc>
              <a:spcBef>
                <a:spcPts val="600"/>
              </a:spcBef>
              <a:spcAft>
                <a:spcPts val="0"/>
              </a:spcAft>
              <a:buFont typeface="Arial" pitchFamily="34" charset="0"/>
              <a:buChar char="•"/>
              <a:defRPr/>
            </a:pPr>
            <a:r>
              <a:rPr lang="en-GB" sz="2600" dirty="0"/>
              <a:t>There are also many attempts to neutralize GND, notably from corporate interests tied to energy-intensive industries and market fundamentalist circles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1080000"/>
          </a:xfrm>
        </p:spPr>
        <p:txBody>
          <a:bodyPr>
            <a:normAutofit/>
          </a:bodyPr>
          <a:lstStyle/>
          <a:p>
            <a:pPr algn="ctr"/>
            <a:r>
              <a:rPr lang="en-GB" sz="4000" b="1" dirty="0">
                <a:latin typeface="+mn-lt"/>
              </a:rPr>
              <a:t>Green New Deal = ‘No Growth’? </a:t>
            </a:r>
          </a:p>
        </p:txBody>
      </p:sp>
      <p:sp>
        <p:nvSpPr>
          <p:cNvPr id="3" name="Content Placeholder 2"/>
          <p:cNvSpPr>
            <a:spLocks noGrp="1"/>
          </p:cNvSpPr>
          <p:nvPr>
            <p:ph idx="1"/>
          </p:nvPr>
        </p:nvSpPr>
        <p:spPr>
          <a:xfrm>
            <a:off x="457200" y="1646457"/>
            <a:ext cx="8229600" cy="4398744"/>
          </a:xfrm>
        </p:spPr>
        <p:txBody>
          <a:bodyPr rtlCol="0">
            <a:noAutofit/>
          </a:bodyPr>
          <a:lstStyle/>
          <a:p>
            <a:pPr>
              <a:defRPr/>
            </a:pPr>
            <a:r>
              <a:rPr lang="en-GB" sz="2600" dirty="0"/>
              <a:t>GND can be seen in some ways as imaginative extension of the KBE paradigm consolidated in mid-1980s to mid-1990s – a paradigm that was sidelined but not negated by the rise of a finance-led accumulation that reflected the interests of financial rather than industrial capital. </a:t>
            </a:r>
          </a:p>
          <a:p>
            <a:pPr>
              <a:defRPr/>
            </a:pPr>
            <a:r>
              <a:rPr lang="en-GB" sz="2600" dirty="0"/>
              <a:t>It could become nodal point for synthesising productive and financial ‘concepts of capital’, narrated as capital’s best hope to create jobs, restore growth, save earth</a:t>
            </a:r>
          </a:p>
          <a:p>
            <a:pPr>
              <a:defRPr/>
            </a:pPr>
            <a:r>
              <a:rPr lang="en-GB" sz="2600" dirty="0"/>
              <a:t>It is nonetheless </a:t>
            </a:r>
            <a:r>
              <a:rPr lang="en-US" sz="2600" dirty="0"/>
              <a:t>a floating signifier, which has been inflected in different ways and t</a:t>
            </a:r>
            <a:r>
              <a:rPr lang="en-GB" sz="2600" dirty="0" err="1"/>
              <a:t>ranslated</a:t>
            </a:r>
            <a:r>
              <a:rPr lang="en-GB" sz="2600" dirty="0"/>
              <a:t> into strategies on many sites and scales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95" name="Group 75"/>
          <p:cNvGraphicFramePr>
            <a:graphicFrameLocks noGrp="1"/>
          </p:cNvGraphicFramePr>
          <p:nvPr>
            <p:ph type="tbl" idx="1"/>
            <p:extLst>
              <p:ext uri="{D42A27DB-BD31-4B8C-83A1-F6EECF244321}">
                <p14:modId xmlns:p14="http://schemas.microsoft.com/office/powerpoint/2010/main" val="2110646622"/>
              </p:ext>
            </p:extLst>
          </p:nvPr>
        </p:nvGraphicFramePr>
        <p:xfrm>
          <a:off x="2" y="-71614"/>
          <a:ext cx="9143999" cy="6885457"/>
        </p:xfrm>
        <a:graphic>
          <a:graphicData uri="http://schemas.openxmlformats.org/drawingml/2006/table">
            <a:tbl>
              <a:tblPr>
                <a:tableStyleId>{3C2FFA5D-87B4-456A-9821-1D502468CF0F}</a:tableStyleId>
              </a:tblPr>
              <a:tblGrid>
                <a:gridCol w="1209215">
                  <a:extLst>
                    <a:ext uri="{9D8B030D-6E8A-4147-A177-3AD203B41FA5}">
                      <a16:colId xmlns:a16="http://schemas.microsoft.com/office/drawing/2014/main" val="20000"/>
                    </a:ext>
                  </a:extLst>
                </a:gridCol>
                <a:gridCol w="1708486">
                  <a:extLst>
                    <a:ext uri="{9D8B030D-6E8A-4147-A177-3AD203B41FA5}">
                      <a16:colId xmlns:a16="http://schemas.microsoft.com/office/drawing/2014/main" val="20001"/>
                    </a:ext>
                  </a:extLst>
                </a:gridCol>
                <a:gridCol w="1992013">
                  <a:extLst>
                    <a:ext uri="{9D8B030D-6E8A-4147-A177-3AD203B41FA5}">
                      <a16:colId xmlns:a16="http://schemas.microsoft.com/office/drawing/2014/main" val="20002"/>
                    </a:ext>
                  </a:extLst>
                </a:gridCol>
                <a:gridCol w="2247038">
                  <a:extLst>
                    <a:ext uri="{9D8B030D-6E8A-4147-A177-3AD203B41FA5}">
                      <a16:colId xmlns:a16="http://schemas.microsoft.com/office/drawing/2014/main" val="20003"/>
                    </a:ext>
                  </a:extLst>
                </a:gridCol>
                <a:gridCol w="1987247">
                  <a:extLst>
                    <a:ext uri="{9D8B030D-6E8A-4147-A177-3AD203B41FA5}">
                      <a16:colId xmlns:a16="http://schemas.microsoft.com/office/drawing/2014/main" val="20004"/>
                    </a:ext>
                  </a:extLst>
                </a:gridCol>
              </a:tblGrid>
              <a:tr h="576022">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n-GB" sz="3200" b="1" dirty="0"/>
                        <a:t>Ecologically-Friendly No Growth Regime</a:t>
                      </a:r>
                      <a:endParaRPr kumimoji="0" lang="en-US" sz="3200" b="1" i="0" u="none" strike="noStrike" cap="none" normalizeH="0" baseline="0" dirty="0">
                        <a:ln>
                          <a:noFill/>
                        </a:ln>
                        <a:solidFill>
                          <a:schemeClr val="tx1"/>
                        </a:solidFill>
                        <a:effectLst/>
                        <a:latin typeface="Arial" charset="0"/>
                      </a:endParaRPr>
                    </a:p>
                  </a:txBody>
                  <a:tcPr horzOverflow="overflow">
                    <a:solidFill>
                      <a:schemeClr val="accent1"/>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1A0"/>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1A0"/>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1A0"/>
                    </a:solid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F1A0"/>
                    </a:solidFill>
                  </a:tcPr>
                </a:tc>
                <a:extLst>
                  <a:ext uri="{0D108BD9-81ED-4DB2-BD59-A6C34878D82A}">
                    <a16:rowId xmlns:a16="http://schemas.microsoft.com/office/drawing/2014/main" val="10000"/>
                  </a:ext>
                </a:extLst>
              </a:tr>
              <a:tr h="858901">
                <a:tc>
                  <a:txBody>
                    <a:bodyPr/>
                    <a:lstStyle/>
                    <a:p>
                      <a:pPr marL="72000" marR="0" lvl="0" indent="0" algn="l" defTabSz="914400" rtl="0" eaLnBrk="1" fontAlgn="base" latinLnBrk="0" hangingPunct="1">
                        <a:lnSpc>
                          <a:spcPct val="100000"/>
                        </a:lnSpc>
                        <a:spcBef>
                          <a:spcPts val="0"/>
                        </a:spcBef>
                        <a:spcAft>
                          <a:spcPct val="0"/>
                        </a:spcAft>
                        <a:buClrTx/>
                        <a:buSzTx/>
                        <a:buFontTx/>
                        <a:buNone/>
                        <a:tabLst/>
                      </a:pPr>
                      <a:r>
                        <a:rPr kumimoji="0" lang="en-GB" sz="2400" b="1" u="none" strike="noStrike" cap="none" normalizeH="0" baseline="0" dirty="0">
                          <a:ln>
                            <a:noFill/>
                          </a:ln>
                          <a:solidFill>
                            <a:schemeClr val="tx1"/>
                          </a:solidFill>
                          <a:effectLst/>
                        </a:rPr>
                        <a:t>Basic </a:t>
                      </a:r>
                    </a:p>
                    <a:p>
                      <a:pPr marL="72000" marR="0" lvl="0" indent="0" algn="l" defTabSz="914400" rtl="0" eaLnBrk="1" fontAlgn="base" latinLnBrk="0" hangingPunct="1">
                        <a:lnSpc>
                          <a:spcPct val="100000"/>
                        </a:lnSpc>
                        <a:spcBef>
                          <a:spcPts val="0"/>
                        </a:spcBef>
                        <a:spcAft>
                          <a:spcPct val="0"/>
                        </a:spcAft>
                        <a:buClrTx/>
                        <a:buSzTx/>
                        <a:buFontTx/>
                        <a:buNone/>
                        <a:tabLst/>
                      </a:pPr>
                      <a:r>
                        <a:rPr kumimoji="0" lang="en-GB" sz="2400" b="1" u="none" strike="noStrike" cap="none" normalizeH="0" baseline="0" dirty="0">
                          <a:ln>
                            <a:noFill/>
                          </a:ln>
                          <a:solidFill>
                            <a:schemeClr val="tx1"/>
                          </a:solidFill>
                          <a:effectLst/>
                        </a:rPr>
                        <a:t>Form</a:t>
                      </a:r>
                      <a:endParaRPr kumimoji="0" lang="en-US" sz="2400" b="1" i="0" u="none" strike="noStrike" cap="none" normalizeH="0" baseline="0" dirty="0">
                        <a:ln>
                          <a:noFill/>
                        </a:ln>
                        <a:solidFill>
                          <a:schemeClr val="tx1"/>
                        </a:solidFill>
                        <a:effectLst/>
                        <a:latin typeface="+mn-lt"/>
                      </a:endParaRPr>
                    </a:p>
                  </a:txBody>
                  <a:tcPr horzOverflow="overflow">
                    <a:solidFill>
                      <a:schemeClr val="accent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GB" sz="2400" b="1" u="none" strike="noStrike" cap="none" normalizeH="0" baseline="0" dirty="0">
                          <a:ln>
                            <a:noFill/>
                          </a:ln>
                          <a:solidFill>
                            <a:schemeClr val="tx1"/>
                          </a:solidFill>
                          <a:effectLst/>
                        </a:rPr>
                        <a:t>Primary</a:t>
                      </a:r>
                    </a:p>
                    <a:p>
                      <a:pPr marL="0" marR="0" lvl="0" indent="0" algn="l" defTabSz="914400" rtl="0" eaLnBrk="1" fontAlgn="base" latinLnBrk="0" hangingPunct="1">
                        <a:lnSpc>
                          <a:spcPct val="100000"/>
                        </a:lnSpc>
                        <a:spcBef>
                          <a:spcPts val="0"/>
                        </a:spcBef>
                        <a:spcAft>
                          <a:spcPct val="0"/>
                        </a:spcAft>
                        <a:buClrTx/>
                        <a:buSzTx/>
                        <a:buFontTx/>
                        <a:buNone/>
                        <a:tabLst/>
                      </a:pPr>
                      <a:r>
                        <a:rPr kumimoji="0" lang="en-GB" sz="2400" b="1" u="none" strike="noStrike" cap="none" normalizeH="0" baseline="0" dirty="0">
                          <a:ln>
                            <a:noFill/>
                          </a:ln>
                          <a:solidFill>
                            <a:schemeClr val="tx1"/>
                          </a:solidFill>
                          <a:effectLst/>
                        </a:rPr>
                        <a:t>Aspect</a:t>
                      </a:r>
                      <a:endParaRPr kumimoji="0" lang="en-US" sz="2400" b="1" i="0" u="none" strike="noStrike" cap="none" normalizeH="0" baseline="0" dirty="0">
                        <a:ln>
                          <a:noFill/>
                        </a:ln>
                        <a:solidFill>
                          <a:schemeClr val="tx1"/>
                        </a:solidFill>
                        <a:effectLst/>
                        <a:latin typeface="+mn-lt"/>
                      </a:endParaRPr>
                    </a:p>
                  </a:txBody>
                  <a:tcPr horzOverflow="overflow">
                    <a:solidFill>
                      <a:schemeClr val="accent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GB" sz="2400" b="1" u="none" strike="noStrike" cap="none" normalizeH="0" baseline="0" dirty="0">
                          <a:ln>
                            <a:noFill/>
                          </a:ln>
                          <a:solidFill>
                            <a:schemeClr val="tx1"/>
                          </a:solidFill>
                          <a:effectLst/>
                        </a:rPr>
                        <a:t>Secondary</a:t>
                      </a:r>
                    </a:p>
                    <a:p>
                      <a:pPr marL="0" marR="0" lvl="0" indent="0" algn="l" defTabSz="914400" rtl="0" eaLnBrk="1" fontAlgn="base" latinLnBrk="0" hangingPunct="1">
                        <a:lnSpc>
                          <a:spcPct val="100000"/>
                        </a:lnSpc>
                        <a:spcBef>
                          <a:spcPts val="0"/>
                        </a:spcBef>
                        <a:spcAft>
                          <a:spcPct val="0"/>
                        </a:spcAft>
                        <a:buClrTx/>
                        <a:buSzTx/>
                        <a:buFontTx/>
                        <a:buNone/>
                        <a:tabLst/>
                      </a:pPr>
                      <a:r>
                        <a:rPr kumimoji="0" lang="en-GB" sz="2400" b="1" u="none" strike="noStrike" cap="none" normalizeH="0" baseline="0" dirty="0">
                          <a:ln>
                            <a:noFill/>
                          </a:ln>
                          <a:solidFill>
                            <a:schemeClr val="tx1"/>
                          </a:solidFill>
                          <a:effectLst/>
                        </a:rPr>
                        <a:t>Aspect</a:t>
                      </a:r>
                      <a:endParaRPr kumimoji="0" lang="en-US" sz="2400" b="1" i="0" u="none" strike="noStrike" cap="none" normalizeH="0" baseline="0" dirty="0">
                        <a:ln>
                          <a:noFill/>
                        </a:ln>
                        <a:solidFill>
                          <a:schemeClr val="tx1"/>
                        </a:solidFill>
                        <a:effectLst/>
                        <a:latin typeface="+mn-lt"/>
                      </a:endParaRPr>
                    </a:p>
                  </a:txBody>
                  <a:tcPr horzOverflow="overflow">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u="none" strike="noStrike" cap="none" normalizeH="0" baseline="0" dirty="0">
                          <a:ln>
                            <a:noFill/>
                          </a:ln>
                          <a:solidFill>
                            <a:schemeClr val="tx1"/>
                          </a:solidFill>
                          <a:effectLst/>
                        </a:rPr>
                        <a:t>Key Institutional Fix</a:t>
                      </a:r>
                      <a:endParaRPr kumimoji="0" lang="en-US" sz="2400" b="1" i="0" u="none" strike="noStrike" cap="none" normalizeH="0" baseline="0" dirty="0">
                        <a:ln>
                          <a:noFill/>
                        </a:ln>
                        <a:solidFill>
                          <a:schemeClr val="tx1"/>
                        </a:solidFill>
                        <a:effectLst/>
                        <a:latin typeface="+mn-lt"/>
                      </a:endParaRPr>
                    </a:p>
                  </a:txBody>
                  <a:tcPr horzOverflow="overflow">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u="none" strike="noStrike" cap="none" normalizeH="0" baseline="0" dirty="0">
                          <a:ln>
                            <a:noFill/>
                          </a:ln>
                          <a:solidFill>
                            <a:schemeClr val="tx1"/>
                          </a:solidFill>
                          <a:effectLst/>
                        </a:rPr>
                        <a:t>Spatio-temporal fix</a:t>
                      </a:r>
                      <a:endParaRPr kumimoji="0" lang="en-US" sz="2400" b="1" i="0" u="none" strike="noStrike" cap="none" normalizeH="0" baseline="0" dirty="0">
                        <a:ln>
                          <a:noFill/>
                        </a:ln>
                        <a:solidFill>
                          <a:schemeClr val="tx1"/>
                        </a:solidFill>
                        <a:effectLst/>
                        <a:latin typeface="+mn-lt"/>
                      </a:endParaRPr>
                    </a:p>
                  </a:txBody>
                  <a:tcPr horzOverflow="overflow">
                    <a:solidFill>
                      <a:schemeClr val="accent1"/>
                    </a:solidFill>
                  </a:tcPr>
                </a:tc>
                <a:extLst>
                  <a:ext uri="{0D108BD9-81ED-4DB2-BD59-A6C34878D82A}">
                    <a16:rowId xmlns:a16="http://schemas.microsoft.com/office/drawing/2014/main" val="10001"/>
                  </a:ext>
                </a:extLst>
              </a:tr>
              <a:tr h="1216776">
                <a:tc>
                  <a:txBody>
                    <a:bodyPr/>
                    <a:lstStyle/>
                    <a:p>
                      <a:pPr marL="72000" marR="0" lvl="0" indent="0" algn="l" defTabSz="914400" rtl="0" eaLnBrk="1" fontAlgn="base" latinLnBrk="0" hangingPunct="1">
                        <a:lnSpc>
                          <a:spcPct val="100000"/>
                        </a:lnSpc>
                        <a:spcBef>
                          <a:spcPts val="400"/>
                        </a:spcBef>
                        <a:spcAft>
                          <a:spcPct val="0"/>
                        </a:spcAft>
                        <a:buClrTx/>
                        <a:buSzTx/>
                        <a:buFontTx/>
                        <a:buNone/>
                        <a:tabLst/>
                      </a:pPr>
                      <a:r>
                        <a:rPr kumimoji="0" lang="en-US" sz="1800" b="0" u="none" strike="noStrike" cap="none" normalizeH="0" baseline="0" dirty="0">
                          <a:ln>
                            <a:noFill/>
                          </a:ln>
                          <a:solidFill>
                            <a:schemeClr val="tx1"/>
                          </a:solidFill>
                          <a:effectLst/>
                        </a:rPr>
                        <a:t>‘Capital’</a:t>
                      </a:r>
                      <a:endParaRPr kumimoji="0" lang="en-US" sz="1800" b="0" i="0" u="none" strike="noStrike" cap="none" normalizeH="0" baseline="0" dirty="0">
                        <a:ln>
                          <a:noFill/>
                        </a:ln>
                        <a:solidFill>
                          <a:schemeClr val="tx1"/>
                        </a:solidFill>
                        <a:effectLst/>
                        <a:latin typeface="+mn-lt"/>
                      </a:endParaRPr>
                    </a:p>
                  </a:txBody>
                  <a:tcPr anchor="ctr" horzOverflow="overflow">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800" b="0" u="none" strike="noStrike" cap="none" normalizeH="0" baseline="0" dirty="0">
                          <a:ln>
                            <a:noFill/>
                          </a:ln>
                          <a:solidFill>
                            <a:schemeClr val="tx1"/>
                          </a:solidFill>
                          <a:effectLst/>
                        </a:rPr>
                        <a:t>Low carbon economy, capital as commons</a:t>
                      </a:r>
                      <a:endParaRPr kumimoji="0" lang="en-US" sz="1800" b="1" i="0" u="none" strike="noStrike" cap="none" normalizeH="0" baseline="0" dirty="0">
                        <a:ln>
                          <a:noFill/>
                        </a:ln>
                        <a:solidFill>
                          <a:schemeClr val="tx1"/>
                        </a:solidFill>
                        <a:effectLst/>
                        <a:latin typeface="+mn-lt"/>
                      </a:endParaRPr>
                    </a:p>
                  </a:txBody>
                  <a:tcPr horzOverflow="overflow">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800" b="0" u="none" strike="noStrike" cap="none" normalizeH="0" baseline="0" dirty="0">
                          <a:ln>
                            <a:noFill/>
                          </a:ln>
                          <a:solidFill>
                            <a:schemeClr val="tx1"/>
                          </a:solidFill>
                          <a:effectLst/>
                        </a:rPr>
                        <a:t>Capital possessed by coops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u="none" strike="noStrike" cap="none" normalizeH="0" baseline="0" dirty="0">
                          <a:ln>
                            <a:noFill/>
                          </a:ln>
                          <a:solidFill>
                            <a:schemeClr val="tx1"/>
                          </a:solidFill>
                          <a:effectLst/>
                        </a:rPr>
                        <a:t>Solar solidarity economy, oriented to </a:t>
                      </a:r>
                      <a:r>
                        <a:rPr kumimoji="0" lang="en-US" sz="1800" b="0" u="none" strike="noStrike" cap="none" normalizeH="0" baseline="0" dirty="0" err="1">
                          <a:ln>
                            <a:noFill/>
                          </a:ln>
                          <a:solidFill>
                            <a:schemeClr val="tx1"/>
                          </a:solidFill>
                          <a:effectLst/>
                        </a:rPr>
                        <a:t>allocative</a:t>
                      </a:r>
                      <a:r>
                        <a:rPr kumimoji="0" lang="en-US" sz="1800" b="0" u="none" strike="noStrike" cap="none" normalizeH="0" baseline="0" dirty="0">
                          <a:ln>
                            <a:noFill/>
                          </a:ln>
                          <a:solidFill>
                            <a:schemeClr val="tx1"/>
                          </a:solidFill>
                          <a:effectLst/>
                        </a:rPr>
                        <a:t> and distributive justice</a:t>
                      </a:r>
                      <a:endParaRPr kumimoji="0" lang="en-US" sz="1800" b="0" i="0" u="none" strike="noStrike" cap="none" normalizeH="0" baseline="0" dirty="0">
                        <a:ln>
                          <a:noFill/>
                        </a:ln>
                        <a:solidFill>
                          <a:schemeClr val="tx1"/>
                        </a:solidFill>
                        <a:effectLst/>
                        <a:latin typeface="+mn-lt"/>
                      </a:endParaRPr>
                    </a:p>
                  </a:txBody>
                  <a:tcPr horzOverflow="overflow">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u="none" strike="noStrike" cap="none" normalizeH="0" baseline="0" dirty="0">
                          <a:ln>
                            <a:noFill/>
                          </a:ln>
                          <a:solidFill>
                            <a:schemeClr val="tx1"/>
                          </a:solidFill>
                          <a:effectLst/>
                        </a:rPr>
                        <a:t>Local and slow but with appropriate forms of </a:t>
                      </a:r>
                      <a:r>
                        <a:rPr kumimoji="0" lang="en-US" sz="1800" b="0" u="none" strike="noStrike" cap="none" normalizeH="0" baseline="0" dirty="0" err="1">
                          <a:ln>
                            <a:noFill/>
                          </a:ln>
                          <a:solidFill>
                            <a:schemeClr val="tx1"/>
                          </a:solidFill>
                          <a:effectLst/>
                        </a:rPr>
                        <a:t>glocal</a:t>
                      </a:r>
                      <a:r>
                        <a:rPr kumimoji="0" lang="en-US" sz="1800" b="0" u="none" strike="noStrike" cap="none" normalizeH="0" baseline="0" dirty="0">
                          <a:ln>
                            <a:noFill/>
                          </a:ln>
                          <a:solidFill>
                            <a:schemeClr val="tx1"/>
                          </a:solidFill>
                          <a:effectLst/>
                        </a:rPr>
                        <a:t> redistribution</a:t>
                      </a:r>
                      <a:endParaRPr kumimoji="0" lang="en-US" sz="1800" b="0" i="0" u="none" strike="noStrike" cap="none" normalizeH="0" baseline="0" dirty="0">
                        <a:ln>
                          <a:noFill/>
                        </a:ln>
                        <a:solidFill>
                          <a:schemeClr val="tx1"/>
                        </a:solidFill>
                        <a:effectLst/>
                        <a:latin typeface="+mn-lt"/>
                      </a:endParaRPr>
                    </a:p>
                  </a:txBody>
                  <a:tcPr horzOverflow="overflow">
                    <a:solidFill>
                      <a:schemeClr val="bg1">
                        <a:lumMod val="95000"/>
                      </a:schemeClr>
                    </a:solidFill>
                  </a:tcPr>
                </a:tc>
                <a:extLst>
                  <a:ext uri="{0D108BD9-81ED-4DB2-BD59-A6C34878D82A}">
                    <a16:rowId xmlns:a16="http://schemas.microsoft.com/office/drawing/2014/main" val="10002"/>
                  </a:ext>
                </a:extLst>
              </a:tr>
              <a:tr h="930476">
                <a:tc>
                  <a:txBody>
                    <a:bodyPr/>
                    <a:lstStyle/>
                    <a:p>
                      <a:pPr marL="72000" marR="0" lvl="0" indent="0" algn="l" defTabSz="914400" rtl="0" eaLnBrk="1" fontAlgn="base" latinLnBrk="0" hangingPunct="1">
                        <a:lnSpc>
                          <a:spcPct val="100000"/>
                        </a:lnSpc>
                        <a:spcBef>
                          <a:spcPts val="400"/>
                        </a:spcBef>
                        <a:spcAft>
                          <a:spcPct val="0"/>
                        </a:spcAft>
                        <a:buClrTx/>
                        <a:buSzTx/>
                        <a:buFontTx/>
                        <a:buNone/>
                        <a:tabLst/>
                      </a:pPr>
                      <a:r>
                        <a:rPr kumimoji="0" lang="en-US" sz="1800" b="0" u="none" strike="noStrike" cap="none" normalizeH="0" baseline="0" dirty="0">
                          <a:ln>
                            <a:noFill/>
                          </a:ln>
                          <a:solidFill>
                            <a:schemeClr val="tx1"/>
                          </a:solidFill>
                          <a:effectLst/>
                        </a:rPr>
                        <a:t>Enterprise Form</a:t>
                      </a:r>
                      <a:endParaRPr kumimoji="0" lang="en-US" sz="1800" b="0" i="0" u="none" strike="noStrike" cap="none" normalizeH="0" baseline="0" dirty="0">
                        <a:ln>
                          <a:noFill/>
                        </a:ln>
                        <a:solidFill>
                          <a:schemeClr val="tx1"/>
                        </a:solidFill>
                        <a:effectLst/>
                        <a:latin typeface="+mn-lt"/>
                      </a:endParaRPr>
                    </a:p>
                  </a:txBody>
                  <a:tcPr anchor="ctr" horzOverflow="overflow">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u="none" strike="noStrike" cap="none" normalizeH="0" baseline="0" dirty="0">
                          <a:ln>
                            <a:noFill/>
                          </a:ln>
                          <a:solidFill>
                            <a:schemeClr val="tx1"/>
                          </a:solidFill>
                          <a:effectLst/>
                        </a:rPr>
                        <a:t>Not for profit, innovation-led, Schumpeterian</a:t>
                      </a:r>
                      <a:endParaRPr kumimoji="0" lang="en-US" sz="1800" b="0" i="0" u="none" strike="noStrike" cap="none" normalizeH="0" baseline="0" dirty="0">
                        <a:ln>
                          <a:noFill/>
                        </a:ln>
                        <a:solidFill>
                          <a:schemeClr val="tx1"/>
                        </a:solidFill>
                        <a:effectLst/>
                        <a:latin typeface="+mn-lt"/>
                      </a:endParaRPr>
                    </a:p>
                  </a:txBody>
                  <a:tcPr horzOverflow="overflow">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u="none" strike="noStrike" cap="none" normalizeH="0" baseline="0" dirty="0">
                          <a:ln>
                            <a:noFill/>
                          </a:ln>
                          <a:solidFill>
                            <a:schemeClr val="tx1"/>
                          </a:solidFill>
                          <a:effectLst/>
                        </a:rPr>
                        <a:t>Solidarity to limit ‘race to bottom’ and its fall-out</a:t>
                      </a: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u="none" strike="noStrike" cap="none" normalizeH="0" baseline="0" dirty="0">
                          <a:ln>
                            <a:noFill/>
                          </a:ln>
                          <a:solidFill>
                            <a:schemeClr val="tx1"/>
                          </a:solidFill>
                          <a:effectLst/>
                        </a:rPr>
                        <a:t>Embedded cooperation (cf. Mondragon)</a:t>
                      </a:r>
                      <a:endParaRPr kumimoji="0" lang="en-US" sz="1800" b="0" i="0" u="none" strike="noStrike" cap="none" normalizeH="0" baseline="0" dirty="0">
                        <a:ln>
                          <a:noFill/>
                        </a:ln>
                        <a:solidFill>
                          <a:schemeClr val="tx1"/>
                        </a:solidFill>
                        <a:effectLst/>
                        <a:latin typeface="+mn-lt"/>
                      </a:endParaRPr>
                    </a:p>
                  </a:txBody>
                  <a:tcPr horzOverflow="overflow">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u="none" strike="noStrike" cap="none" normalizeH="0" baseline="0" dirty="0">
                          <a:ln>
                            <a:noFill/>
                          </a:ln>
                          <a:solidFill>
                            <a:schemeClr val="tx1"/>
                          </a:solidFill>
                          <a:effectLst/>
                        </a:rPr>
                        <a:t>No-growth or slow growth </a:t>
                      </a:r>
                      <a:endParaRPr kumimoji="0" lang="en-US" sz="1800" b="0" i="0" u="none" strike="noStrike" cap="none" normalizeH="0" baseline="0" dirty="0">
                        <a:ln>
                          <a:noFill/>
                        </a:ln>
                        <a:solidFill>
                          <a:schemeClr val="tx1"/>
                        </a:solidFill>
                        <a:effectLst/>
                        <a:latin typeface="+mn-lt"/>
                      </a:endParaRPr>
                    </a:p>
                  </a:txBody>
                  <a:tcPr horzOverflow="overflow">
                    <a:solidFill>
                      <a:schemeClr val="bg1">
                        <a:lumMod val="95000"/>
                      </a:schemeClr>
                    </a:solidFill>
                  </a:tcPr>
                </a:tc>
                <a:extLst>
                  <a:ext uri="{0D108BD9-81ED-4DB2-BD59-A6C34878D82A}">
                    <a16:rowId xmlns:a16="http://schemas.microsoft.com/office/drawing/2014/main" val="10003"/>
                  </a:ext>
                </a:extLst>
              </a:tr>
              <a:tr h="1182361">
                <a:tc>
                  <a:txBody>
                    <a:bodyPr/>
                    <a:lstStyle/>
                    <a:p>
                      <a:pPr marL="72000" marR="0" lvl="0" indent="0" algn="l" defTabSz="914400" rtl="0" eaLnBrk="1" fontAlgn="base" latinLnBrk="0" hangingPunct="1">
                        <a:lnSpc>
                          <a:spcPct val="100000"/>
                        </a:lnSpc>
                        <a:spcBef>
                          <a:spcPts val="400"/>
                        </a:spcBef>
                        <a:spcAft>
                          <a:spcPct val="0"/>
                        </a:spcAft>
                        <a:buClrTx/>
                        <a:buSzTx/>
                        <a:buFontTx/>
                        <a:buNone/>
                        <a:tabLst/>
                      </a:pPr>
                      <a:r>
                        <a:rPr kumimoji="0" lang="en-GB" sz="1800" b="0" u="none" strike="noStrike" cap="none" normalizeH="0" baseline="0" dirty="0">
                          <a:ln>
                            <a:noFill/>
                          </a:ln>
                          <a:solidFill>
                            <a:schemeClr val="tx1"/>
                          </a:solidFill>
                          <a:effectLst/>
                        </a:rPr>
                        <a:t>(Social) wage relation</a:t>
                      </a:r>
                      <a:endParaRPr kumimoji="0" lang="en-US" sz="1800" b="0" i="0" u="none" strike="noStrike" cap="none" normalizeH="0" baseline="0" dirty="0">
                        <a:ln>
                          <a:noFill/>
                        </a:ln>
                        <a:solidFill>
                          <a:schemeClr val="tx1"/>
                        </a:solidFill>
                        <a:effectLst/>
                        <a:latin typeface="+mn-lt"/>
                      </a:endParaRPr>
                    </a:p>
                  </a:txBody>
                  <a:tcPr anchor="ct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u="none" strike="noStrike" cap="none" normalizeH="0" baseline="0" dirty="0">
                          <a:ln>
                            <a:noFill/>
                          </a:ln>
                          <a:solidFill>
                            <a:schemeClr val="tx1"/>
                          </a:solidFill>
                          <a:effectLst/>
                        </a:rPr>
                        <a:t>Source of demand (with green recovery)</a:t>
                      </a: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u="none" strike="noStrike" cap="none" normalizeH="0" baseline="0" dirty="0">
                          <a:ln>
                            <a:noFill/>
                          </a:ln>
                          <a:solidFill>
                            <a:schemeClr val="tx1"/>
                          </a:solidFill>
                          <a:effectLst/>
                        </a:rPr>
                        <a:t>Reduction of material (</a:t>
                      </a:r>
                      <a:r>
                        <a:rPr kumimoji="0" lang="en-US" sz="1800" b="0" u="none" strike="noStrike" cap="none" normalizeH="0" baseline="0" dirty="0" err="1">
                          <a:ln>
                            <a:noFill/>
                          </a:ln>
                          <a:solidFill>
                            <a:schemeClr val="tx1"/>
                          </a:solidFill>
                          <a:effectLst/>
                        </a:rPr>
                        <a:t>esp</a:t>
                      </a:r>
                      <a:r>
                        <a:rPr kumimoji="0" lang="en-US" sz="1800" b="0" u="none" strike="noStrike" cap="none" normalizeH="0" baseline="0" dirty="0">
                          <a:ln>
                            <a:noFill/>
                          </a:ln>
                          <a:solidFill>
                            <a:schemeClr val="tx1"/>
                          </a:solidFill>
                          <a:effectLst/>
                        </a:rPr>
                        <a:t> carbon) costs</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u="none" strike="noStrike" cap="none" normalizeH="0" baseline="0" dirty="0">
                          <a:ln>
                            <a:noFill/>
                          </a:ln>
                          <a:solidFill>
                            <a:schemeClr val="tx1"/>
                          </a:solidFill>
                          <a:effectLst/>
                        </a:rPr>
                        <a:t>Flexicurity for full employability but with new work-life balance</a:t>
                      </a:r>
                      <a:endParaRPr kumimoji="0" lang="en-US" sz="1800" b="0" i="0" u="none" strike="noStrike" cap="none" normalizeH="0" baseline="0" dirty="0">
                        <a:ln>
                          <a:noFill/>
                        </a:ln>
                        <a:solidFill>
                          <a:schemeClr val="tx1"/>
                        </a:solidFill>
                        <a:effectLst/>
                        <a:latin typeface="+mn-lt"/>
                      </a:endParaRPr>
                    </a:p>
                  </a:txBody>
                  <a:tcPr horzOverflow="overflow">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u="none" strike="noStrike" cap="none" normalizeH="0" baseline="0" dirty="0">
                          <a:ln>
                            <a:noFill/>
                          </a:ln>
                          <a:solidFill>
                            <a:schemeClr val="tx1"/>
                          </a:solidFill>
                          <a:effectLst/>
                        </a:rPr>
                        <a:t>Controlled forms of </a:t>
                      </a:r>
                      <a:r>
                        <a:rPr kumimoji="0" lang="en-US" sz="1800" b="0" u="none" strike="noStrike" cap="none" normalizeH="0" baseline="0" dirty="0" err="1">
                          <a:ln>
                            <a:noFill/>
                          </a:ln>
                          <a:solidFill>
                            <a:schemeClr val="tx1"/>
                          </a:solidFill>
                          <a:effectLst/>
                        </a:rPr>
                        <a:t>labour</a:t>
                      </a:r>
                      <a:r>
                        <a:rPr kumimoji="0" lang="en-US" sz="1800" b="0" u="none" strike="noStrike" cap="none" normalizeH="0" baseline="0" dirty="0">
                          <a:ln>
                            <a:noFill/>
                          </a:ln>
                          <a:solidFill>
                            <a:schemeClr val="tx1"/>
                          </a:solidFill>
                          <a:effectLst/>
                        </a:rPr>
                        <a:t> mobility tied to global justice</a:t>
                      </a:r>
                      <a:endParaRPr kumimoji="0" lang="en-US" sz="1800" b="0" i="0" u="none" strike="noStrike" cap="none" normalizeH="0" baseline="0" dirty="0">
                        <a:ln>
                          <a:noFill/>
                        </a:ln>
                        <a:solidFill>
                          <a:schemeClr val="tx1"/>
                        </a:solidFill>
                        <a:effectLst/>
                        <a:latin typeface="+mn-lt"/>
                      </a:endParaRPr>
                    </a:p>
                  </a:txBody>
                  <a:tcPr horzOverflow="overflow">
                    <a:solidFill>
                      <a:schemeClr val="bg1">
                        <a:lumMod val="95000"/>
                      </a:schemeClr>
                    </a:solidFill>
                  </a:tcPr>
                </a:tc>
                <a:extLst>
                  <a:ext uri="{0D108BD9-81ED-4DB2-BD59-A6C34878D82A}">
                    <a16:rowId xmlns:a16="http://schemas.microsoft.com/office/drawing/2014/main" val="10004"/>
                  </a:ext>
                </a:extLst>
              </a:tr>
              <a:tr h="1288351">
                <a:tc>
                  <a:txBody>
                    <a:bodyPr/>
                    <a:lstStyle/>
                    <a:p>
                      <a:pPr marL="72000" marR="0" lvl="0" indent="0" algn="l" defTabSz="914400" rtl="0" eaLnBrk="1" fontAlgn="base" latinLnBrk="0" hangingPunct="1">
                        <a:lnSpc>
                          <a:spcPct val="100000"/>
                        </a:lnSpc>
                        <a:spcBef>
                          <a:spcPts val="400"/>
                        </a:spcBef>
                        <a:spcAft>
                          <a:spcPct val="0"/>
                        </a:spcAft>
                        <a:buClrTx/>
                        <a:buSzTx/>
                        <a:buFontTx/>
                        <a:buNone/>
                        <a:tabLst/>
                      </a:pPr>
                      <a:r>
                        <a:rPr kumimoji="0" lang="en-US" sz="1800" b="0" u="none" strike="noStrike" cap="none" normalizeH="0" baseline="0" dirty="0">
                          <a:ln>
                            <a:noFill/>
                          </a:ln>
                          <a:solidFill>
                            <a:schemeClr val="tx1"/>
                          </a:solidFill>
                          <a:effectLst/>
                        </a:rPr>
                        <a:t>State</a:t>
                      </a:r>
                      <a:endParaRPr kumimoji="0" lang="en-US" sz="1800" b="0" i="0" u="none" strike="noStrike" cap="none" normalizeH="0" baseline="0" dirty="0">
                        <a:ln>
                          <a:noFill/>
                        </a:ln>
                        <a:solidFill>
                          <a:schemeClr val="tx1"/>
                        </a:solidFill>
                        <a:effectLst/>
                        <a:latin typeface="+mn-lt"/>
                      </a:endParaRPr>
                    </a:p>
                  </a:txBody>
                  <a:tcPr anchor="ct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u="none" strike="noStrike" cap="none" normalizeH="0" baseline="0" dirty="0">
                          <a:ln>
                            <a:noFill/>
                          </a:ln>
                          <a:solidFill>
                            <a:schemeClr val="tx1"/>
                          </a:solidFill>
                          <a:effectLst/>
                        </a:rPr>
                        <a:t>Policies for innovation-led sustainable growth</a:t>
                      </a: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u="none" strike="noStrike" cap="none" normalizeH="0" baseline="0" dirty="0">
                          <a:ln>
                            <a:noFill/>
                          </a:ln>
                          <a:solidFill>
                            <a:schemeClr val="tx1"/>
                          </a:solidFill>
                          <a:effectLst/>
                        </a:rPr>
                        <a:t>Promotes social economy and fair competition</a:t>
                      </a: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u="none" strike="noStrike" cap="none" normalizeH="0" baseline="0" dirty="0">
                          <a:ln>
                            <a:noFill/>
                          </a:ln>
                          <a:solidFill>
                            <a:schemeClr val="tx1"/>
                          </a:solidFill>
                          <a:effectLst/>
                        </a:rPr>
                        <a:t>Neo-communitarian Schumpeterian Workfare Post-National Regime</a:t>
                      </a:r>
                      <a:endParaRPr kumimoji="0" lang="en-US" sz="1800" b="0" i="0" u="none" strike="noStrike" cap="none" normalizeH="0" baseline="0" dirty="0">
                        <a:ln>
                          <a:noFill/>
                        </a:ln>
                        <a:solidFill>
                          <a:schemeClr val="tx1"/>
                        </a:solidFill>
                        <a:effectLst/>
                        <a:latin typeface="+mn-lt"/>
                      </a:endParaRPr>
                    </a:p>
                  </a:txBody>
                  <a:tcPr horzOverflow="overflow">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u="none" strike="noStrike" cap="none" normalizeH="0" baseline="0" dirty="0">
                          <a:ln>
                            <a:noFill/>
                          </a:ln>
                          <a:solidFill>
                            <a:schemeClr val="tx1"/>
                          </a:solidFill>
                          <a:effectLst/>
                        </a:rPr>
                        <a:t>Multi-scalar meta-governance (e.g., open method of coordination)</a:t>
                      </a:r>
                      <a:endParaRPr kumimoji="0" lang="en-US" sz="1800" b="0" i="0" u="none" strike="noStrike" cap="none" normalizeH="0" baseline="0" dirty="0">
                        <a:ln>
                          <a:noFill/>
                        </a:ln>
                        <a:solidFill>
                          <a:schemeClr val="tx1"/>
                        </a:solidFill>
                        <a:effectLst/>
                        <a:latin typeface="+mn-lt"/>
                      </a:endParaRPr>
                    </a:p>
                  </a:txBody>
                  <a:tcPr horzOverflow="overflow">
                    <a:solidFill>
                      <a:schemeClr val="bg1">
                        <a:lumMod val="95000"/>
                      </a:schemeClr>
                    </a:solidFill>
                  </a:tcPr>
                </a:tc>
                <a:extLst>
                  <a:ext uri="{0D108BD9-81ED-4DB2-BD59-A6C34878D82A}">
                    <a16:rowId xmlns:a16="http://schemas.microsoft.com/office/drawing/2014/main" val="10005"/>
                  </a:ext>
                </a:extLst>
              </a:tr>
              <a:tr h="823113">
                <a:tc>
                  <a:txBody>
                    <a:bodyPr/>
                    <a:lstStyle/>
                    <a:p>
                      <a:pPr marL="72000" marR="0" lvl="0" indent="0" algn="l" defTabSz="914400" rtl="0" eaLnBrk="1" fontAlgn="base" latinLnBrk="0" hangingPunct="1">
                        <a:lnSpc>
                          <a:spcPct val="100000"/>
                        </a:lnSpc>
                        <a:spcBef>
                          <a:spcPts val="400"/>
                        </a:spcBef>
                        <a:spcAft>
                          <a:spcPct val="0"/>
                        </a:spcAft>
                        <a:buClrTx/>
                        <a:buSzTx/>
                        <a:buFontTx/>
                        <a:buNone/>
                        <a:tabLst/>
                      </a:pPr>
                      <a:endParaRPr kumimoji="0" lang="en-US" sz="1800" b="0" i="0" u="none" strike="noStrike" cap="none" normalizeH="0" baseline="0" dirty="0">
                        <a:ln>
                          <a:noFill/>
                        </a:ln>
                        <a:solidFill>
                          <a:schemeClr val="tx1"/>
                        </a:solidFill>
                        <a:effectLst/>
                        <a:latin typeface="+mn-lt"/>
                      </a:endParaRPr>
                    </a:p>
                  </a:txBody>
                  <a:tcPr anchor="ct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mn-lt"/>
                      </a:endParaRPr>
                    </a:p>
                  </a:txBody>
                  <a:tcPr horzOverflow="overflow">
                    <a:solidFill>
                      <a:schemeClr val="accent1">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mn-lt"/>
                      </a:endParaRPr>
                    </a:p>
                  </a:txBody>
                  <a:tcPr horzOverflow="overflow">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mn-lt"/>
                      </a:endParaRPr>
                    </a:p>
                  </a:txBody>
                  <a:tcPr horzOverflow="overflow">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mn-lt"/>
                      </a:endParaRPr>
                    </a:p>
                  </a:txBody>
                  <a:tcPr horzOverflow="overflow">
                    <a:solidFill>
                      <a:schemeClr val="bg1">
                        <a:lumMod val="95000"/>
                      </a:schemeClr>
                    </a:solidFill>
                  </a:tcPr>
                </a:tc>
                <a:extLst>
                  <a:ext uri="{0D108BD9-81ED-4DB2-BD59-A6C34878D82A}">
                    <a16:rowId xmlns:a16="http://schemas.microsoft.com/office/drawing/2014/main" val="353955009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A413C-01EF-46A3-AB0A-4F40442236AC}"/>
              </a:ext>
            </a:extLst>
          </p:cNvPr>
          <p:cNvSpPr>
            <a:spLocks noGrp="1"/>
          </p:cNvSpPr>
          <p:nvPr>
            <p:ph type="title"/>
          </p:nvPr>
        </p:nvSpPr>
        <p:spPr>
          <a:xfrm>
            <a:off x="628650" y="365126"/>
            <a:ext cx="7886700" cy="1080000"/>
          </a:xfrm>
        </p:spPr>
        <p:txBody>
          <a:bodyPr>
            <a:normAutofit/>
          </a:bodyPr>
          <a:lstStyle/>
          <a:p>
            <a:pPr algn="ctr"/>
            <a:r>
              <a:rPr lang="en-GB" sz="4000" b="1" dirty="0" err="1">
                <a:latin typeface="+mn-lt"/>
              </a:rPr>
              <a:t>IMoL</a:t>
            </a:r>
            <a:endParaRPr lang="en-GB" sz="4000" b="1" dirty="0">
              <a:latin typeface="+mn-lt"/>
            </a:endParaRPr>
          </a:p>
        </p:txBody>
      </p:sp>
      <p:sp>
        <p:nvSpPr>
          <p:cNvPr id="3" name="Content Placeholder 2">
            <a:extLst>
              <a:ext uri="{FF2B5EF4-FFF2-40B4-BE49-F238E27FC236}">
                <a16:creationId xmlns:a16="http://schemas.microsoft.com/office/drawing/2014/main" id="{E177EE2B-66EB-4D5D-93BB-E5871A84743C}"/>
              </a:ext>
            </a:extLst>
          </p:cNvPr>
          <p:cNvSpPr>
            <a:spLocks noGrp="1"/>
          </p:cNvSpPr>
          <p:nvPr>
            <p:ph idx="1"/>
          </p:nvPr>
        </p:nvSpPr>
        <p:spPr/>
        <p:txBody>
          <a:bodyPr>
            <a:normAutofit/>
          </a:bodyPr>
          <a:lstStyle/>
          <a:p>
            <a:r>
              <a:rPr lang="en-GB" sz="2400" dirty="0"/>
              <a:t>Depends on exploitation of humans and nature in global North based on externalization (urban-rural), hierarchization of conspicuous consumption, and contradictions (xxii)</a:t>
            </a:r>
          </a:p>
          <a:p>
            <a:r>
              <a:rPr lang="en-GB" sz="2400" dirty="0"/>
              <a:t>Also affects global South (sub-imperial relations), upper and middle classes adopt northern consumption norms, increased labour exploitation, and land-grabbing (xxii)</a:t>
            </a:r>
          </a:p>
          <a:p>
            <a:r>
              <a:rPr lang="en-GB" sz="2400" dirty="0"/>
              <a:t>Growth of global domination in ecological unequal exchange based on appropriation of ecological time and space (</a:t>
            </a:r>
            <a:r>
              <a:rPr lang="en-GB" sz="2400" dirty="0" err="1"/>
              <a:t>Hornberg</a:t>
            </a:r>
            <a:r>
              <a:rPr lang="en-GB" sz="2400" dirty="0"/>
              <a:t> 2010) (xxiii)</a:t>
            </a:r>
          </a:p>
        </p:txBody>
      </p:sp>
    </p:spTree>
    <p:extLst>
      <p:ext uri="{BB962C8B-B14F-4D97-AF65-F5344CB8AC3E}">
        <p14:creationId xmlns:p14="http://schemas.microsoft.com/office/powerpoint/2010/main" val="26659884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80000"/>
          </a:xfrm>
        </p:spPr>
        <p:txBody>
          <a:bodyPr>
            <a:normAutofit/>
          </a:bodyPr>
          <a:lstStyle/>
          <a:p>
            <a:pPr algn="ctr"/>
            <a:r>
              <a:rPr lang="en-GB" sz="4000" b="1" dirty="0">
                <a:latin typeface="+mn-lt"/>
              </a:rPr>
              <a:t>Elucidation</a:t>
            </a:r>
          </a:p>
        </p:txBody>
      </p:sp>
      <p:sp>
        <p:nvSpPr>
          <p:cNvPr id="4" name="Content Placeholder 3"/>
          <p:cNvSpPr>
            <a:spLocks noGrp="1"/>
          </p:cNvSpPr>
          <p:nvPr>
            <p:ph idx="1"/>
          </p:nvPr>
        </p:nvSpPr>
        <p:spPr>
          <a:xfrm>
            <a:off x="457200" y="1484784"/>
            <a:ext cx="8229600" cy="4641379"/>
          </a:xfrm>
        </p:spPr>
        <p:txBody>
          <a:bodyPr>
            <a:noAutofit/>
          </a:bodyPr>
          <a:lstStyle/>
          <a:p>
            <a:pPr>
              <a:lnSpc>
                <a:spcPts val="3000"/>
              </a:lnSpc>
              <a:spcBef>
                <a:spcPts val="600"/>
              </a:spcBef>
            </a:pPr>
            <a:r>
              <a:rPr lang="en-GB" sz="2600" dirty="0"/>
              <a:t>This matrix pushes at limits of preceding approach as it stretches meaning of economic categories (structural forms) studied in regulationist analyses</a:t>
            </a:r>
          </a:p>
          <a:p>
            <a:pPr>
              <a:lnSpc>
                <a:spcPts val="3000"/>
              </a:lnSpc>
              <a:spcBef>
                <a:spcPts val="600"/>
              </a:spcBef>
            </a:pPr>
            <a:r>
              <a:rPr lang="en-GB" sz="2600" dirty="0"/>
              <a:t>The economic imaginary in Green New Deal must differ in scope and content from its equivalents in Atlantic Fordism, the KBE, and finance-dominated accumulation</a:t>
            </a:r>
          </a:p>
          <a:p>
            <a:pPr>
              <a:lnSpc>
                <a:spcPts val="3000"/>
              </a:lnSpc>
              <a:spcBef>
                <a:spcPts val="600"/>
              </a:spcBef>
            </a:pPr>
            <a:r>
              <a:rPr lang="en-GB" sz="2600" dirty="0"/>
              <a:t>It must also highlight ecology as integral element of an economic imaginary (or refocus on ecological imaginary that includes economic and extra-economic relations)</a:t>
            </a:r>
          </a:p>
          <a:p>
            <a:pPr>
              <a:lnSpc>
                <a:spcPts val="3000"/>
              </a:lnSpc>
              <a:spcBef>
                <a:spcPts val="600"/>
              </a:spcBef>
            </a:pPr>
            <a:r>
              <a:rPr lang="en-GB" sz="2600" dirty="0"/>
              <a:t>This is basis for recuperating and normalizing GND in more mainstream imaginaries or marginalizing it</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
          <a:ext cx="9108000" cy="6853691"/>
        </p:xfrm>
        <a:graphic>
          <a:graphicData uri="http://schemas.openxmlformats.org/drawingml/2006/table">
            <a:tbl>
              <a:tblPr firstRow="1" bandRow="1">
                <a:tableStyleId>{69CF1AB2-1976-4502-BF36-3FF5EA218861}</a:tableStyleId>
              </a:tblPr>
              <a:tblGrid>
                <a:gridCol w="1685021">
                  <a:extLst>
                    <a:ext uri="{9D8B030D-6E8A-4147-A177-3AD203B41FA5}">
                      <a16:colId xmlns:a16="http://schemas.microsoft.com/office/drawing/2014/main" val="20000"/>
                    </a:ext>
                  </a:extLst>
                </a:gridCol>
                <a:gridCol w="1004143">
                  <a:extLst>
                    <a:ext uri="{9D8B030D-6E8A-4147-A177-3AD203B41FA5}">
                      <a16:colId xmlns:a16="http://schemas.microsoft.com/office/drawing/2014/main" val="20001"/>
                    </a:ext>
                  </a:extLst>
                </a:gridCol>
                <a:gridCol w="358623">
                  <a:extLst>
                    <a:ext uri="{9D8B030D-6E8A-4147-A177-3AD203B41FA5}">
                      <a16:colId xmlns:a16="http://schemas.microsoft.com/office/drawing/2014/main" val="20002"/>
                    </a:ext>
                  </a:extLst>
                </a:gridCol>
                <a:gridCol w="1936561">
                  <a:extLst>
                    <a:ext uri="{9D8B030D-6E8A-4147-A177-3AD203B41FA5}">
                      <a16:colId xmlns:a16="http://schemas.microsoft.com/office/drawing/2014/main" val="20003"/>
                    </a:ext>
                  </a:extLst>
                </a:gridCol>
                <a:gridCol w="430347">
                  <a:extLst>
                    <a:ext uri="{9D8B030D-6E8A-4147-A177-3AD203B41FA5}">
                      <a16:colId xmlns:a16="http://schemas.microsoft.com/office/drawing/2014/main" val="20004"/>
                    </a:ext>
                  </a:extLst>
                </a:gridCol>
                <a:gridCol w="1577939">
                  <a:extLst>
                    <a:ext uri="{9D8B030D-6E8A-4147-A177-3AD203B41FA5}">
                      <a16:colId xmlns:a16="http://schemas.microsoft.com/office/drawing/2014/main" val="20005"/>
                    </a:ext>
                  </a:extLst>
                </a:gridCol>
                <a:gridCol w="300438">
                  <a:extLst>
                    <a:ext uri="{9D8B030D-6E8A-4147-A177-3AD203B41FA5}">
                      <a16:colId xmlns:a16="http://schemas.microsoft.com/office/drawing/2014/main" val="20006"/>
                    </a:ext>
                  </a:extLst>
                </a:gridCol>
                <a:gridCol w="1814928">
                  <a:extLst>
                    <a:ext uri="{9D8B030D-6E8A-4147-A177-3AD203B41FA5}">
                      <a16:colId xmlns:a16="http://schemas.microsoft.com/office/drawing/2014/main" val="20007"/>
                    </a:ext>
                  </a:extLst>
                </a:gridCol>
              </a:tblGrid>
              <a:tr h="1094988">
                <a:tc gridSpan="8">
                  <a:txBody>
                    <a:bodyPr/>
                    <a:lstStyle/>
                    <a:p>
                      <a:pPr marL="0" algn="ctr"/>
                      <a:r>
                        <a:rPr lang="en-GB" sz="4000" b="1" dirty="0">
                          <a:solidFill>
                            <a:schemeClr val="bg1"/>
                          </a:solidFill>
                        </a:rPr>
                        <a:t>There are Many Meanings of GND ...</a:t>
                      </a:r>
                      <a:endParaRPr lang="en-GB" sz="4000" dirty="0">
                        <a:solidFill>
                          <a:schemeClr val="bg1"/>
                        </a:solidFill>
                      </a:endParaRPr>
                    </a:p>
                  </a:txBody>
                  <a:tcPr anchor="ctr">
                    <a:solidFill>
                      <a:schemeClr val="accent1">
                        <a:lumMod val="75000"/>
                      </a:schemeClr>
                    </a:solid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0"/>
                  </a:ext>
                </a:extLst>
              </a:tr>
              <a:tr h="1267639">
                <a:tc>
                  <a:txBody>
                    <a:bodyPr/>
                    <a:lstStyle/>
                    <a:p>
                      <a:pPr marL="108000"/>
                      <a:r>
                        <a:rPr lang="en-GB" sz="2400" dirty="0"/>
                        <a:t>Green </a:t>
                      </a:r>
                      <a:r>
                        <a:rPr lang="en-GB" sz="2400" i="1" dirty="0"/>
                        <a:t>Realpolitik</a:t>
                      </a:r>
                    </a:p>
                  </a:txBody>
                  <a:tcPr anchor="ctr">
                    <a:solidFill>
                      <a:schemeClr val="accent3">
                        <a:lumMod val="60000"/>
                        <a:lumOff val="40000"/>
                      </a:schemeClr>
                    </a:solidFill>
                  </a:tcPr>
                </a:tc>
                <a:tc>
                  <a:txBody>
                    <a:bodyPr/>
                    <a:lstStyle/>
                    <a:p>
                      <a:pPr algn="ctr"/>
                      <a:r>
                        <a:rPr lang="en-GB" sz="2400" dirty="0"/>
                        <a:t>New Deal</a:t>
                      </a:r>
                    </a:p>
                  </a:txBody>
                  <a:tcPr anchor="ctr">
                    <a:solidFill>
                      <a:schemeClr val="accent3">
                        <a:lumMod val="60000"/>
                        <a:lumOff val="40000"/>
                      </a:schemeClr>
                    </a:solidFill>
                  </a:tcPr>
                </a:tc>
                <a:tc>
                  <a:txBody>
                    <a:bodyPr/>
                    <a:lstStyle/>
                    <a:p>
                      <a:r>
                        <a:rPr lang="en-GB" sz="3200" b="1" dirty="0"/>
                        <a:t>+</a:t>
                      </a:r>
                    </a:p>
                  </a:txBody>
                  <a:tcPr anchor="ctr">
                    <a:solidFill>
                      <a:schemeClr val="accent3">
                        <a:lumMod val="60000"/>
                        <a:lumOff val="40000"/>
                      </a:schemeClr>
                    </a:solidFill>
                  </a:tcPr>
                </a:tc>
                <a:tc>
                  <a:txBody>
                    <a:bodyPr/>
                    <a:lstStyle/>
                    <a:p>
                      <a:pPr algn="ctr"/>
                      <a:r>
                        <a:rPr lang="en-GB" sz="2400" dirty="0"/>
                        <a:t>Green</a:t>
                      </a:r>
                      <a:r>
                        <a:rPr lang="en-GB" sz="2400" baseline="0" dirty="0"/>
                        <a:t> Investment</a:t>
                      </a:r>
                      <a:endParaRPr lang="en-GB" sz="2400" dirty="0"/>
                    </a:p>
                  </a:txBody>
                  <a:tcPr anchor="ctr">
                    <a:solidFill>
                      <a:schemeClr val="accent3">
                        <a:lumMod val="60000"/>
                        <a:lumOff val="40000"/>
                      </a:schemeClr>
                    </a:solidFill>
                  </a:tcPr>
                </a:tc>
                <a:tc>
                  <a:txBody>
                    <a:bodyPr/>
                    <a:lstStyle/>
                    <a:p>
                      <a:r>
                        <a:rPr lang="en-GB" sz="3200" b="1" dirty="0"/>
                        <a:t>+</a:t>
                      </a:r>
                    </a:p>
                  </a:txBody>
                  <a:tcPr anchor="ctr">
                    <a:solidFill>
                      <a:schemeClr val="accent3">
                        <a:lumMod val="60000"/>
                        <a:lumOff val="40000"/>
                      </a:schemeClr>
                    </a:solidFill>
                  </a:tcPr>
                </a:tc>
                <a:tc>
                  <a:txBody>
                    <a:bodyPr/>
                    <a:lstStyle/>
                    <a:p>
                      <a:pPr algn="ctr"/>
                      <a:r>
                        <a:rPr lang="en-GB" sz="2400" dirty="0"/>
                        <a:t>Social Model</a:t>
                      </a:r>
                    </a:p>
                  </a:txBody>
                  <a:tcPr anchor="ctr">
                    <a:solidFill>
                      <a:schemeClr val="accent3">
                        <a:lumMod val="60000"/>
                        <a:lumOff val="40000"/>
                      </a:schemeClr>
                    </a:solidFill>
                  </a:tcPr>
                </a:tc>
                <a:tc>
                  <a:txBody>
                    <a:bodyPr/>
                    <a:lstStyle/>
                    <a:p>
                      <a:pPr algn="ctr"/>
                      <a:r>
                        <a:rPr lang="en-GB" sz="3200" b="1" dirty="0"/>
                        <a:t>+</a:t>
                      </a:r>
                    </a:p>
                  </a:txBody>
                  <a:tcPr anchor="ctr">
                    <a:solidFill>
                      <a:schemeClr val="accent3">
                        <a:lumMod val="60000"/>
                        <a:lumOff val="40000"/>
                      </a:schemeClr>
                    </a:solidFill>
                  </a:tcPr>
                </a:tc>
                <a:tc>
                  <a:txBody>
                    <a:bodyPr/>
                    <a:lstStyle/>
                    <a:p>
                      <a:pPr algn="ctr"/>
                      <a:r>
                        <a:rPr lang="en-GB" sz="2400" dirty="0"/>
                        <a:t>Growth</a:t>
                      </a:r>
                    </a:p>
                  </a:txBody>
                  <a:tcPr anchor="ctr">
                    <a:solidFill>
                      <a:schemeClr val="accent3">
                        <a:lumMod val="60000"/>
                        <a:lumOff val="40000"/>
                      </a:schemeClr>
                    </a:solidFill>
                  </a:tcPr>
                </a:tc>
                <a:extLst>
                  <a:ext uri="{0D108BD9-81ED-4DB2-BD59-A6C34878D82A}">
                    <a16:rowId xmlns:a16="http://schemas.microsoft.com/office/drawing/2014/main" val="10001"/>
                  </a:ext>
                </a:extLst>
              </a:tr>
              <a:tr h="1267639">
                <a:tc>
                  <a:txBody>
                    <a:bodyPr/>
                    <a:lstStyle/>
                    <a:p>
                      <a:pPr marL="108000"/>
                      <a:r>
                        <a:rPr lang="en-GB" sz="2400" dirty="0"/>
                        <a:t>Green funda-mentalism</a:t>
                      </a:r>
                    </a:p>
                  </a:txBody>
                  <a:tcPr anchor="ctr">
                    <a:solidFill>
                      <a:srgbClr val="92D050"/>
                    </a:solidFill>
                  </a:tcPr>
                </a:tc>
                <a:tc>
                  <a:txBody>
                    <a:bodyPr/>
                    <a:lstStyle/>
                    <a:p>
                      <a:pPr algn="ctr"/>
                      <a:r>
                        <a:rPr lang="en-GB" sz="2400" dirty="0"/>
                        <a:t>New</a:t>
                      </a:r>
                      <a:r>
                        <a:rPr lang="en-GB" sz="2400" baseline="0" dirty="0"/>
                        <a:t> Deal</a:t>
                      </a:r>
                      <a:endParaRPr lang="en-GB" sz="2400" dirty="0"/>
                    </a:p>
                  </a:txBody>
                  <a:tcPr anchor="ctr">
                    <a:solidFill>
                      <a:srgbClr val="92D050"/>
                    </a:solidFill>
                  </a:tcPr>
                </a:tc>
                <a:tc>
                  <a:txBody>
                    <a:bodyPr/>
                    <a:lstStyle/>
                    <a:p>
                      <a:r>
                        <a:rPr lang="en-GB" sz="3200" b="1" dirty="0"/>
                        <a:t>-</a:t>
                      </a:r>
                    </a:p>
                  </a:txBody>
                  <a:tcPr anchor="ctr">
                    <a:solidFill>
                      <a:srgbClr val="92D050"/>
                    </a:solidFill>
                  </a:tcPr>
                </a:tc>
                <a:tc>
                  <a:txBody>
                    <a:bodyPr/>
                    <a:lstStyle/>
                    <a:p>
                      <a:pPr algn="ctr"/>
                      <a:r>
                        <a:rPr lang="en-GB" sz="2400" dirty="0"/>
                        <a:t>Green</a:t>
                      </a:r>
                      <a:r>
                        <a:rPr lang="en-GB" sz="2400" baseline="0" dirty="0"/>
                        <a:t> Investment</a:t>
                      </a:r>
                      <a:endParaRPr lang="en-GB" sz="2400" dirty="0"/>
                    </a:p>
                  </a:txBody>
                  <a:tcPr anchor="ctr">
                    <a:solidFill>
                      <a:srgbClr val="92D050"/>
                    </a:solidFill>
                  </a:tcPr>
                </a:tc>
                <a:tc>
                  <a:txBody>
                    <a:bodyPr/>
                    <a:lstStyle/>
                    <a:p>
                      <a:r>
                        <a:rPr lang="en-GB" sz="3200" b="1" dirty="0"/>
                        <a:t>+</a:t>
                      </a:r>
                    </a:p>
                  </a:txBody>
                  <a:tcPr anchor="ctr">
                    <a:solidFill>
                      <a:srgbClr val="92D050"/>
                    </a:solidFill>
                  </a:tcPr>
                </a:tc>
                <a:tc>
                  <a:txBody>
                    <a:bodyPr/>
                    <a:lstStyle/>
                    <a:p>
                      <a:pPr algn="ctr"/>
                      <a:r>
                        <a:rPr lang="en-GB" sz="2400" dirty="0"/>
                        <a:t>Social</a:t>
                      </a:r>
                      <a:r>
                        <a:rPr lang="en-GB" sz="2400" baseline="0" dirty="0"/>
                        <a:t> Model</a:t>
                      </a:r>
                      <a:endParaRPr lang="en-GB" sz="2400" dirty="0"/>
                    </a:p>
                  </a:txBody>
                  <a:tcPr anchor="ctr">
                    <a:solidFill>
                      <a:srgbClr val="92D050"/>
                    </a:solidFill>
                  </a:tcPr>
                </a:tc>
                <a:tc>
                  <a:txBody>
                    <a:bodyPr/>
                    <a:lstStyle/>
                    <a:p>
                      <a:pPr algn="ctr"/>
                      <a:r>
                        <a:rPr lang="en-GB" sz="3200" b="1" dirty="0"/>
                        <a:t>-</a:t>
                      </a:r>
                    </a:p>
                  </a:txBody>
                  <a:tcPr anchor="ctr">
                    <a:solidFill>
                      <a:srgbClr val="92D050"/>
                    </a:solidFill>
                  </a:tcPr>
                </a:tc>
                <a:tc>
                  <a:txBody>
                    <a:bodyPr/>
                    <a:lstStyle/>
                    <a:p>
                      <a:pPr algn="ctr"/>
                      <a:r>
                        <a:rPr lang="en-GB" sz="2400" dirty="0"/>
                        <a:t>Growth</a:t>
                      </a:r>
                    </a:p>
                  </a:txBody>
                  <a:tcPr anchor="ctr">
                    <a:solidFill>
                      <a:srgbClr val="92D050"/>
                    </a:solidFill>
                  </a:tcPr>
                </a:tc>
                <a:extLst>
                  <a:ext uri="{0D108BD9-81ED-4DB2-BD59-A6C34878D82A}">
                    <a16:rowId xmlns:a16="http://schemas.microsoft.com/office/drawing/2014/main" val="10002"/>
                  </a:ext>
                </a:extLst>
              </a:tr>
              <a:tr h="1267639">
                <a:tc>
                  <a:txBody>
                    <a:bodyPr/>
                    <a:lstStyle/>
                    <a:p>
                      <a:pPr marL="108000"/>
                      <a:r>
                        <a:rPr lang="en-GB" sz="2400" dirty="0"/>
                        <a:t>Nothing Green</a:t>
                      </a:r>
                    </a:p>
                  </a:txBody>
                  <a:tcPr anchor="ctr">
                    <a:solidFill>
                      <a:schemeClr val="bg1">
                        <a:lumMod val="95000"/>
                      </a:schemeClr>
                    </a:solidFill>
                  </a:tcPr>
                </a:tc>
                <a:tc>
                  <a:txBody>
                    <a:bodyPr/>
                    <a:lstStyle/>
                    <a:p>
                      <a:pPr algn="ctr"/>
                      <a:r>
                        <a:rPr lang="en-GB" sz="2400" dirty="0"/>
                        <a:t>New Deal</a:t>
                      </a:r>
                    </a:p>
                  </a:txBody>
                  <a:tcPr anchor="ctr">
                    <a:solidFill>
                      <a:schemeClr val="bg1">
                        <a:lumMod val="95000"/>
                      </a:schemeClr>
                    </a:solidFill>
                  </a:tcPr>
                </a:tc>
                <a:tc>
                  <a:txBody>
                    <a:bodyPr/>
                    <a:lstStyle/>
                    <a:p>
                      <a:r>
                        <a:rPr lang="en-GB" sz="3200" b="1" dirty="0"/>
                        <a:t>-</a:t>
                      </a:r>
                    </a:p>
                  </a:txBody>
                  <a:tcPr anchor="ctr">
                    <a:solidFill>
                      <a:schemeClr val="bg1">
                        <a:lumMod val="95000"/>
                      </a:schemeClr>
                    </a:solidFill>
                  </a:tcPr>
                </a:tc>
                <a:tc>
                  <a:txBody>
                    <a:bodyPr/>
                    <a:lstStyle/>
                    <a:p>
                      <a:pPr algn="ctr"/>
                      <a:r>
                        <a:rPr lang="en-GB" sz="2400" dirty="0"/>
                        <a:t>Green</a:t>
                      </a:r>
                      <a:r>
                        <a:rPr lang="en-GB" sz="2400" baseline="0" dirty="0"/>
                        <a:t> Investment</a:t>
                      </a:r>
                      <a:endParaRPr lang="en-GB" sz="2400" dirty="0"/>
                    </a:p>
                  </a:txBody>
                  <a:tcPr anchor="ctr">
                    <a:solidFill>
                      <a:schemeClr val="bg1">
                        <a:lumMod val="95000"/>
                      </a:schemeClr>
                    </a:solidFill>
                  </a:tcPr>
                </a:tc>
                <a:tc>
                  <a:txBody>
                    <a:bodyPr/>
                    <a:lstStyle/>
                    <a:p>
                      <a:r>
                        <a:rPr lang="en-GB" sz="3200" b="1" dirty="0"/>
                        <a:t>-</a:t>
                      </a:r>
                    </a:p>
                  </a:txBody>
                  <a:tcPr anchor="ctr">
                    <a:solidFill>
                      <a:schemeClr val="bg1">
                        <a:lumMod val="95000"/>
                      </a:schemeClr>
                    </a:solidFill>
                  </a:tcPr>
                </a:tc>
                <a:tc>
                  <a:txBody>
                    <a:bodyPr/>
                    <a:lstStyle/>
                    <a:p>
                      <a:pPr algn="ctr"/>
                      <a:r>
                        <a:rPr lang="en-GB" sz="2400" dirty="0"/>
                        <a:t>Social Model</a:t>
                      </a:r>
                    </a:p>
                  </a:txBody>
                  <a:tcPr anchor="ctr">
                    <a:solidFill>
                      <a:schemeClr val="bg1">
                        <a:lumMod val="95000"/>
                      </a:schemeClr>
                    </a:solidFill>
                  </a:tcPr>
                </a:tc>
                <a:tc>
                  <a:txBody>
                    <a:bodyPr/>
                    <a:lstStyle/>
                    <a:p>
                      <a:pPr algn="ctr"/>
                      <a:r>
                        <a:rPr lang="en-GB" sz="3200" b="1" dirty="0"/>
                        <a:t>+</a:t>
                      </a:r>
                    </a:p>
                  </a:txBody>
                  <a:tcPr anchor="ctr">
                    <a:solidFill>
                      <a:schemeClr val="bg1">
                        <a:lumMod val="95000"/>
                      </a:schemeClr>
                    </a:solidFill>
                  </a:tcPr>
                </a:tc>
                <a:tc>
                  <a:txBody>
                    <a:bodyPr/>
                    <a:lstStyle/>
                    <a:p>
                      <a:pPr algn="ctr"/>
                      <a:r>
                        <a:rPr lang="en-GB" sz="2400" dirty="0"/>
                        <a:t>Growth</a:t>
                      </a:r>
                    </a:p>
                  </a:txBody>
                  <a:tcPr anchor="ctr">
                    <a:solidFill>
                      <a:schemeClr val="bg1">
                        <a:lumMod val="95000"/>
                      </a:schemeClr>
                    </a:solidFill>
                  </a:tcPr>
                </a:tc>
                <a:extLst>
                  <a:ext uri="{0D108BD9-81ED-4DB2-BD59-A6C34878D82A}">
                    <a16:rowId xmlns:a16="http://schemas.microsoft.com/office/drawing/2014/main" val="10003"/>
                  </a:ext>
                </a:extLst>
              </a:tr>
              <a:tr h="1267639">
                <a:tc>
                  <a:txBody>
                    <a:bodyPr/>
                    <a:lstStyle/>
                    <a:p>
                      <a:pPr marL="108000"/>
                      <a:r>
                        <a:rPr lang="en-GB" sz="2400" dirty="0"/>
                        <a:t>GND Beyond Capitalism</a:t>
                      </a:r>
                    </a:p>
                  </a:txBody>
                  <a:tcPr anchor="ctr">
                    <a:solidFill>
                      <a:schemeClr val="accent3">
                        <a:lumMod val="75000"/>
                      </a:schemeClr>
                    </a:solidFill>
                  </a:tcPr>
                </a:tc>
                <a:tc>
                  <a:txBody>
                    <a:bodyPr/>
                    <a:lstStyle/>
                    <a:p>
                      <a:pPr algn="ctr"/>
                      <a:r>
                        <a:rPr lang="en-GB" sz="2400" dirty="0"/>
                        <a:t>New Deal</a:t>
                      </a:r>
                    </a:p>
                  </a:txBody>
                  <a:tcPr anchor="ctr">
                    <a:solidFill>
                      <a:schemeClr val="accent3">
                        <a:lumMod val="75000"/>
                      </a:schemeClr>
                    </a:solidFill>
                  </a:tcPr>
                </a:tc>
                <a:tc>
                  <a:txBody>
                    <a:bodyPr/>
                    <a:lstStyle/>
                    <a:p>
                      <a:r>
                        <a:rPr lang="en-GB" sz="3200" b="1" dirty="0"/>
                        <a:t>+</a:t>
                      </a:r>
                    </a:p>
                  </a:txBody>
                  <a:tcPr anchor="ctr">
                    <a:solidFill>
                      <a:schemeClr val="accent3">
                        <a:lumMod val="75000"/>
                      </a:schemeClr>
                    </a:solidFill>
                  </a:tcPr>
                </a:tc>
                <a:tc>
                  <a:txBody>
                    <a:bodyPr/>
                    <a:lstStyle/>
                    <a:p>
                      <a:pPr algn="ctr"/>
                      <a:r>
                        <a:rPr lang="en-GB" sz="2400" dirty="0"/>
                        <a:t>Green</a:t>
                      </a:r>
                      <a:r>
                        <a:rPr lang="en-GB" sz="2400" baseline="0" dirty="0"/>
                        <a:t> Investment</a:t>
                      </a:r>
                      <a:endParaRPr lang="en-GB" sz="2400" dirty="0"/>
                    </a:p>
                  </a:txBody>
                  <a:tcPr anchor="ctr">
                    <a:solidFill>
                      <a:schemeClr val="accent3">
                        <a:lumMod val="75000"/>
                      </a:schemeClr>
                    </a:solidFill>
                  </a:tcPr>
                </a:tc>
                <a:tc>
                  <a:txBody>
                    <a:bodyPr/>
                    <a:lstStyle/>
                    <a:p>
                      <a:r>
                        <a:rPr lang="en-GB" sz="3200" b="1" dirty="0"/>
                        <a:t>+</a:t>
                      </a:r>
                    </a:p>
                  </a:txBody>
                  <a:tcPr anchor="ctr">
                    <a:solidFill>
                      <a:schemeClr val="accent3">
                        <a:lumMod val="75000"/>
                      </a:schemeClr>
                    </a:solidFill>
                  </a:tcPr>
                </a:tc>
                <a:tc>
                  <a:txBody>
                    <a:bodyPr/>
                    <a:lstStyle/>
                    <a:p>
                      <a:pPr algn="ctr"/>
                      <a:r>
                        <a:rPr lang="en-GB" sz="2400" dirty="0"/>
                        <a:t>Social Model</a:t>
                      </a:r>
                    </a:p>
                  </a:txBody>
                  <a:tcPr anchor="ctr">
                    <a:solidFill>
                      <a:schemeClr val="accent3">
                        <a:lumMod val="75000"/>
                      </a:schemeClr>
                    </a:solidFill>
                  </a:tcPr>
                </a:tc>
                <a:tc>
                  <a:txBody>
                    <a:bodyPr/>
                    <a:lstStyle/>
                    <a:p>
                      <a:pPr algn="ctr"/>
                      <a:r>
                        <a:rPr lang="en-GB" sz="3200" b="1" dirty="0"/>
                        <a:t>-</a:t>
                      </a:r>
                    </a:p>
                  </a:txBody>
                  <a:tcPr anchor="ctr">
                    <a:solidFill>
                      <a:schemeClr val="accent3">
                        <a:lumMod val="75000"/>
                      </a:schemeClr>
                    </a:solidFill>
                  </a:tcPr>
                </a:tc>
                <a:tc>
                  <a:txBody>
                    <a:bodyPr/>
                    <a:lstStyle/>
                    <a:p>
                      <a:pPr algn="ctr"/>
                      <a:r>
                        <a:rPr lang="en-GB" sz="2400" dirty="0"/>
                        <a:t>Growth</a:t>
                      </a:r>
                    </a:p>
                  </a:txBody>
                  <a:tcPr anchor="ctr">
                    <a:solidFill>
                      <a:schemeClr val="accent3">
                        <a:lumMod val="75000"/>
                      </a:schemeClr>
                    </a:solidFill>
                  </a:tcPr>
                </a:tc>
                <a:extLst>
                  <a:ext uri="{0D108BD9-81ED-4DB2-BD59-A6C34878D82A}">
                    <a16:rowId xmlns:a16="http://schemas.microsoft.com/office/drawing/2014/main" val="10004"/>
                  </a:ext>
                </a:extLst>
              </a:tr>
              <a:tr h="688147">
                <a:tc gridSpan="8">
                  <a:txBody>
                    <a:bodyPr/>
                    <a:lstStyle/>
                    <a:p>
                      <a:pPr marL="108000"/>
                      <a:r>
                        <a:rPr lang="en-GB" sz="2400" dirty="0"/>
                        <a:t>Source: based on Elmar Altvater</a:t>
                      </a:r>
                      <a:r>
                        <a:rPr lang="en-GB" sz="2400" baseline="0" dirty="0"/>
                        <a:t> (2010)</a:t>
                      </a:r>
                      <a:endParaRPr lang="en-GB" sz="2400" dirty="0"/>
                    </a:p>
                  </a:txBody>
                  <a:tcPr anchor="ctr">
                    <a:noFill/>
                  </a:tcPr>
                </a:tc>
                <a:tc hMerge="1">
                  <a:txBody>
                    <a:bodyPr/>
                    <a:lstStyle/>
                    <a:p>
                      <a:pPr algn="ctr"/>
                      <a:endParaRPr lang="en-GB" sz="2400" dirty="0"/>
                    </a:p>
                  </a:txBody>
                  <a:tcPr anchor="ctr">
                    <a:solidFill>
                      <a:schemeClr val="accent3">
                        <a:lumMod val="75000"/>
                      </a:schemeClr>
                    </a:solidFill>
                  </a:tcPr>
                </a:tc>
                <a:tc hMerge="1">
                  <a:txBody>
                    <a:bodyPr/>
                    <a:lstStyle/>
                    <a:p>
                      <a:endParaRPr lang="en-GB" sz="3200" b="1" dirty="0"/>
                    </a:p>
                  </a:txBody>
                  <a:tcPr anchor="ctr">
                    <a:solidFill>
                      <a:schemeClr val="accent3">
                        <a:lumMod val="75000"/>
                      </a:schemeClr>
                    </a:solidFill>
                  </a:tcPr>
                </a:tc>
                <a:tc hMerge="1">
                  <a:txBody>
                    <a:bodyPr/>
                    <a:lstStyle/>
                    <a:p>
                      <a:pPr algn="ctr"/>
                      <a:endParaRPr lang="en-GB" sz="2400" dirty="0"/>
                    </a:p>
                  </a:txBody>
                  <a:tcPr anchor="ctr">
                    <a:solidFill>
                      <a:schemeClr val="accent3">
                        <a:lumMod val="75000"/>
                      </a:schemeClr>
                    </a:solidFill>
                  </a:tcPr>
                </a:tc>
                <a:tc hMerge="1">
                  <a:txBody>
                    <a:bodyPr/>
                    <a:lstStyle/>
                    <a:p>
                      <a:endParaRPr lang="en-GB" sz="3200" b="1" dirty="0"/>
                    </a:p>
                  </a:txBody>
                  <a:tcPr anchor="ctr">
                    <a:solidFill>
                      <a:schemeClr val="accent3">
                        <a:lumMod val="75000"/>
                      </a:schemeClr>
                    </a:solidFill>
                  </a:tcPr>
                </a:tc>
                <a:tc hMerge="1">
                  <a:txBody>
                    <a:bodyPr/>
                    <a:lstStyle/>
                    <a:p>
                      <a:pPr algn="ctr"/>
                      <a:endParaRPr lang="en-GB" sz="2400" dirty="0"/>
                    </a:p>
                  </a:txBody>
                  <a:tcPr anchor="ctr">
                    <a:solidFill>
                      <a:schemeClr val="accent3">
                        <a:lumMod val="75000"/>
                      </a:schemeClr>
                    </a:solidFill>
                  </a:tcPr>
                </a:tc>
                <a:tc hMerge="1">
                  <a:txBody>
                    <a:bodyPr/>
                    <a:lstStyle/>
                    <a:p>
                      <a:pPr algn="ctr"/>
                      <a:endParaRPr lang="en-GB" sz="3200" b="1" dirty="0"/>
                    </a:p>
                  </a:txBody>
                  <a:tcPr anchor="ctr">
                    <a:solidFill>
                      <a:schemeClr val="accent3">
                        <a:lumMod val="75000"/>
                      </a:schemeClr>
                    </a:solidFill>
                  </a:tcPr>
                </a:tc>
                <a:tc hMerge="1">
                  <a:txBody>
                    <a:bodyPr/>
                    <a:lstStyle/>
                    <a:p>
                      <a:pPr algn="ctr"/>
                      <a:endParaRPr lang="en-GB" sz="2400" dirty="0"/>
                    </a:p>
                  </a:txBody>
                  <a:tcPr anchor="ctr">
                    <a:solidFill>
                      <a:schemeClr val="accent3">
                        <a:lumMod val="75000"/>
                      </a:schemeClr>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457200" y="274638"/>
            <a:ext cx="8229600" cy="1080000"/>
          </a:xfrm>
        </p:spPr>
        <p:txBody>
          <a:bodyPr>
            <a:normAutofit/>
          </a:bodyPr>
          <a:lstStyle/>
          <a:p>
            <a:pPr algn="ctr" eaLnBrk="1" hangingPunct="1"/>
            <a:r>
              <a:rPr lang="en-GB" sz="4000" b="1" dirty="0">
                <a:latin typeface="+mn-lt"/>
              </a:rPr>
              <a:t>Risks of GND</a:t>
            </a:r>
          </a:p>
        </p:txBody>
      </p:sp>
      <p:sp>
        <p:nvSpPr>
          <p:cNvPr id="3" name="Content Placeholder 2"/>
          <p:cNvSpPr>
            <a:spLocks noGrp="1"/>
          </p:cNvSpPr>
          <p:nvPr>
            <p:ph idx="1"/>
          </p:nvPr>
        </p:nvSpPr>
        <p:spPr>
          <a:xfrm>
            <a:off x="457200" y="1484784"/>
            <a:ext cx="8229600" cy="4896544"/>
          </a:xfrm>
        </p:spPr>
        <p:txBody>
          <a:bodyPr rtlCol="0">
            <a:normAutofit/>
          </a:bodyPr>
          <a:lstStyle/>
          <a:p>
            <a:pPr eaLnBrk="1" fontAlgn="auto" hangingPunct="1">
              <a:lnSpc>
                <a:spcPts val="3000"/>
              </a:lnSpc>
              <a:spcBef>
                <a:spcPts val="600"/>
              </a:spcBef>
              <a:spcAft>
                <a:spcPts val="0"/>
              </a:spcAft>
              <a:buFont typeface="Arial" pitchFamily="34" charset="0"/>
              <a:buChar char="•"/>
              <a:defRPr/>
            </a:pPr>
            <a:r>
              <a:rPr lang="en-GB" sz="2600" dirty="0"/>
              <a:t>Risk that GND gets re-contextualized and re-appropriated on neo-liberal lines (e.g., cap-and-trade) rather than being articulated to challenge economic logic that has created environmental, energy, food, water crises</a:t>
            </a:r>
          </a:p>
          <a:p>
            <a:pPr eaLnBrk="1" fontAlgn="auto" hangingPunct="1">
              <a:lnSpc>
                <a:spcPts val="3000"/>
              </a:lnSpc>
              <a:spcBef>
                <a:spcPts val="600"/>
              </a:spcBef>
              <a:spcAft>
                <a:spcPts val="0"/>
              </a:spcAft>
              <a:buFont typeface="Arial" pitchFamily="34" charset="0"/>
              <a:buChar char="•"/>
              <a:defRPr/>
            </a:pPr>
            <a:r>
              <a:rPr lang="en-GB" sz="2600" dirty="0"/>
              <a:t>‘Zombie’ neo-liberalism has been colonizing GND, turning it into a ‘nothing Green’ strategy</a:t>
            </a:r>
          </a:p>
          <a:p>
            <a:pPr eaLnBrk="1" fontAlgn="auto" hangingPunct="1">
              <a:lnSpc>
                <a:spcPts val="3000"/>
              </a:lnSpc>
              <a:spcBef>
                <a:spcPts val="600"/>
              </a:spcBef>
              <a:spcAft>
                <a:spcPts val="0"/>
              </a:spcAft>
              <a:buFont typeface="Arial" pitchFamily="34" charset="0"/>
              <a:buChar char="•"/>
              <a:defRPr/>
            </a:pPr>
            <a:r>
              <a:rPr lang="en-GB" sz="2600" dirty="0"/>
              <a:t>Risk that it also becomes part of new imperial strategy through which North maintains its living standards by paying for slower growth in ‘dependent south’</a:t>
            </a:r>
          </a:p>
          <a:p>
            <a:pPr eaLnBrk="1" fontAlgn="auto" hangingPunct="1">
              <a:lnSpc>
                <a:spcPts val="3000"/>
              </a:lnSpc>
              <a:spcBef>
                <a:spcPts val="600"/>
              </a:spcBef>
              <a:spcAft>
                <a:spcPts val="0"/>
              </a:spcAft>
              <a:buFont typeface="Arial" pitchFamily="34" charset="0"/>
              <a:buChar char="•"/>
              <a:defRPr/>
            </a:pPr>
            <a:r>
              <a:rPr lang="en-GB" sz="2600" dirty="0"/>
              <a:t>Valuable lessons on how to develop post-neoliberal GND from outside neo-liberal heartlands (e.g., Latin America)</a:t>
            </a:r>
          </a:p>
          <a:p>
            <a:pPr eaLnBrk="1" fontAlgn="auto" hangingPunct="1">
              <a:spcAft>
                <a:spcPts val="0"/>
              </a:spcAft>
              <a:buFont typeface="Arial" pitchFamily="34" charset="0"/>
              <a:buChar char="•"/>
              <a:defRPr/>
            </a:pPr>
            <a:endParaRPr lang="en-GB"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80000"/>
          </a:xfrm>
        </p:spPr>
        <p:txBody>
          <a:bodyPr>
            <a:normAutofit/>
          </a:bodyPr>
          <a:lstStyle/>
          <a:p>
            <a:pPr algn="ctr"/>
            <a:r>
              <a:rPr lang="en-GB" sz="4000" b="1" dirty="0">
                <a:latin typeface="+mn-lt"/>
              </a:rPr>
              <a:t>Commodifying Nature’s Services</a:t>
            </a:r>
          </a:p>
        </p:txBody>
      </p:sp>
      <p:sp>
        <p:nvSpPr>
          <p:cNvPr id="3" name="Content Placeholder 2"/>
          <p:cNvSpPr>
            <a:spLocks noGrp="1"/>
          </p:cNvSpPr>
          <p:nvPr>
            <p:ph idx="1"/>
          </p:nvPr>
        </p:nvSpPr>
        <p:spPr>
          <a:xfrm>
            <a:off x="457200" y="1686818"/>
            <a:ext cx="8229600" cy="4896544"/>
          </a:xfrm>
        </p:spPr>
        <p:txBody>
          <a:bodyPr>
            <a:noAutofit/>
          </a:bodyPr>
          <a:lstStyle/>
          <a:p>
            <a:r>
              <a:rPr lang="en-GB" sz="2600" dirty="0"/>
              <a:t>Nature’s labor power — flows of ‘natural services’</a:t>
            </a:r>
          </a:p>
          <a:p>
            <a:pPr lvl="1">
              <a:lnSpc>
                <a:spcPts val="2400"/>
              </a:lnSpc>
              <a:spcBef>
                <a:spcPts val="400"/>
              </a:spcBef>
            </a:pPr>
            <a:r>
              <a:rPr lang="en-GB" sz="1800" dirty="0"/>
              <a:t>Forests do complex work to remove carbon from the air</a:t>
            </a:r>
          </a:p>
          <a:p>
            <a:pPr lvl="1">
              <a:lnSpc>
                <a:spcPts val="2400"/>
              </a:lnSpc>
              <a:spcBef>
                <a:spcPts val="400"/>
              </a:spcBef>
            </a:pPr>
            <a:r>
              <a:rPr lang="en-GB" sz="1800" dirty="0"/>
              <a:t>Rainforest ecosystem preserves important biodiversity repository. </a:t>
            </a:r>
          </a:p>
          <a:p>
            <a:pPr lvl="1">
              <a:lnSpc>
                <a:spcPts val="2400"/>
              </a:lnSpc>
              <a:spcBef>
                <a:spcPts val="400"/>
              </a:spcBef>
            </a:pPr>
            <a:r>
              <a:rPr lang="en-GB" sz="1800" dirty="0"/>
              <a:t>Wetlands prevent costly natural disasters (e.g., buffering floods).</a:t>
            </a:r>
          </a:p>
          <a:p>
            <a:r>
              <a:rPr lang="en-GB" sz="2600" dirty="0"/>
              <a:t>Nature’s everyday services are ‘green’ capitalist’s dream. Not yet priced or traded, they are vast untapped realm of value and profit, desperately needed to rescue economy</a:t>
            </a:r>
          </a:p>
          <a:p>
            <a:pPr lvl="1">
              <a:lnSpc>
                <a:spcPts val="2400"/>
              </a:lnSpc>
              <a:spcBef>
                <a:spcPts val="400"/>
              </a:spcBef>
            </a:pPr>
            <a:r>
              <a:rPr lang="en-GB" sz="1800" dirty="0"/>
              <a:t>For instance, programmes like REDD are measuring and inventorying every forest on the planet in readiness for opening global market</a:t>
            </a:r>
          </a:p>
          <a:p>
            <a:r>
              <a:rPr lang="en-GB" sz="2600" dirty="0"/>
              <a:t>Green capitalist agenda begins with commodifying global carbon cycle but aims deeper: commodifying, privatizing nature as whole to create new world ‘green economy’</a:t>
            </a:r>
          </a:p>
          <a:p>
            <a:endParaRPr lang="en-GB" sz="18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386397"/>
            <a:ext cx="8229600" cy="1080000"/>
          </a:xfrm>
        </p:spPr>
        <p:txBody>
          <a:bodyPr/>
          <a:lstStyle/>
          <a:p>
            <a:pPr algn="ctr" eaLnBrk="1" hangingPunct="1"/>
            <a:r>
              <a:rPr lang="en-GB" sz="4000" b="1" dirty="0">
                <a:latin typeface="+mn-lt"/>
              </a:rPr>
              <a:t>What is to be Done?</a:t>
            </a:r>
            <a:endParaRPr lang="en-US" sz="4000" b="1" dirty="0">
              <a:latin typeface="+mn-lt"/>
            </a:endParaRPr>
          </a:p>
        </p:txBody>
      </p:sp>
      <p:sp>
        <p:nvSpPr>
          <p:cNvPr id="28675" name="Rectangle 3"/>
          <p:cNvSpPr>
            <a:spLocks noGrp="1" noChangeArrowheads="1"/>
          </p:cNvSpPr>
          <p:nvPr>
            <p:ph type="body" idx="1"/>
          </p:nvPr>
        </p:nvSpPr>
        <p:spPr>
          <a:xfrm>
            <a:off x="457200" y="1744663"/>
            <a:ext cx="8229600" cy="4752000"/>
          </a:xfrm>
        </p:spPr>
        <p:txBody>
          <a:bodyPr/>
          <a:lstStyle/>
          <a:p>
            <a:pPr eaLnBrk="1" hangingPunct="1"/>
            <a:r>
              <a:rPr lang="en-GB" sz="2400" dirty="0"/>
              <a:t>Crisis of neo-liberalism on global scale does not mean that neo-liberal era has ended – it will continue to have path-dependent effects for many years</a:t>
            </a:r>
          </a:p>
          <a:p>
            <a:pPr eaLnBrk="1" hangingPunct="1"/>
            <a:r>
              <a:rPr lang="en-GB" sz="2400" dirty="0"/>
              <a:t>Much depends on how current crisis is interpreted and resolved in key economic spaces and states</a:t>
            </a:r>
          </a:p>
          <a:p>
            <a:pPr eaLnBrk="1" hangingPunct="1"/>
            <a:r>
              <a:rPr lang="en-GB" sz="2400" dirty="0"/>
              <a:t>So get involved in struggle to interpret crisis of neo-liberalism – because this will frame medium- and long-term solutions as well as short-term ‘first aid’ </a:t>
            </a:r>
          </a:p>
          <a:p>
            <a:pPr eaLnBrk="1" hangingPunct="1"/>
            <a:r>
              <a:rPr lang="en-GB" sz="2400" dirty="0"/>
              <a:t>National states will remain crucial first aiders’ and local states also have their own role to play</a:t>
            </a:r>
          </a:p>
          <a:p>
            <a:pPr eaLnBrk="1" hangingPunct="1"/>
            <a:r>
              <a:rPr lang="en-GB" sz="2400" dirty="0"/>
              <a:t>It takes time to mobilize international responses but a global solution is needed, the sooner the better</a:t>
            </a:r>
          </a:p>
        </p:txBody>
      </p:sp>
    </p:spTree>
    <p:extLst>
      <p:ext uri="{BB962C8B-B14F-4D97-AF65-F5344CB8AC3E}">
        <p14:creationId xmlns:p14="http://schemas.microsoft.com/office/powerpoint/2010/main" val="18209872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4638"/>
            <a:ext cx="8229600" cy="1080000"/>
          </a:xfrm>
        </p:spPr>
        <p:txBody>
          <a:bodyPr/>
          <a:lstStyle/>
          <a:p>
            <a:pPr algn="ctr" eaLnBrk="1" hangingPunct="1"/>
            <a:r>
              <a:rPr lang="en-US" sz="4000" b="1" dirty="0">
                <a:latin typeface="+mn-lt"/>
              </a:rPr>
              <a:t>Knowledge-Based Economy</a:t>
            </a:r>
          </a:p>
        </p:txBody>
      </p:sp>
      <p:sp>
        <p:nvSpPr>
          <p:cNvPr id="39939" name="Rectangle 3"/>
          <p:cNvSpPr>
            <a:spLocks noGrp="1" noChangeArrowheads="1"/>
          </p:cNvSpPr>
          <p:nvPr>
            <p:ph type="body" idx="1"/>
          </p:nvPr>
        </p:nvSpPr>
        <p:spPr>
          <a:xfrm>
            <a:off x="468313" y="1484784"/>
            <a:ext cx="8064500" cy="5039841"/>
          </a:xfrm>
        </p:spPr>
        <p:txBody>
          <a:bodyPr>
            <a:noAutofit/>
          </a:bodyPr>
          <a:lstStyle/>
          <a:p>
            <a:pPr eaLnBrk="1" hangingPunct="1">
              <a:lnSpc>
                <a:spcPts val="3000"/>
              </a:lnSpc>
              <a:spcBef>
                <a:spcPts val="600"/>
              </a:spcBef>
            </a:pPr>
            <a:r>
              <a:rPr lang="en-US" sz="2600" dirty="0">
                <a:cs typeface="Arial" charset="0"/>
              </a:rPr>
              <a:t>KBE discourse can be translated into many visions and strategies (e.g., smart machines, expert systems, knowledge transfer, creative industries, IPRs,  lifelong learning, e-government, smart weapons, information society,  cybercommunity)</a:t>
            </a:r>
          </a:p>
          <a:p>
            <a:pPr eaLnBrk="1" hangingPunct="1">
              <a:lnSpc>
                <a:spcPts val="3000"/>
              </a:lnSpc>
              <a:spcBef>
                <a:spcPts val="600"/>
              </a:spcBef>
            </a:pPr>
            <a:r>
              <a:rPr lang="en-US" sz="2600" dirty="0">
                <a:cs typeface="Arial" charset="0"/>
              </a:rPr>
              <a:t>It applies at many scales (firms, organizations, cities, regions, nations, supra-national regions, transnational institutions, etc)</a:t>
            </a:r>
            <a:endParaRPr lang="en-US" sz="2600" dirty="0">
              <a:cs typeface="Times New Roman" pitchFamily="18" charset="0"/>
            </a:endParaRPr>
          </a:p>
          <a:p>
            <a:pPr eaLnBrk="1" hangingPunct="1">
              <a:lnSpc>
                <a:spcPts val="3000"/>
              </a:lnSpc>
              <a:spcBef>
                <a:spcPts val="600"/>
              </a:spcBef>
            </a:pPr>
            <a:r>
              <a:rPr lang="en-US" sz="2600" dirty="0">
                <a:cs typeface="Arial" charset="0"/>
              </a:rPr>
              <a:t>KBE has neo-liberal, neo-corporatist, neo-statist, neo-communitarian variants</a:t>
            </a:r>
          </a:p>
          <a:p>
            <a:pPr eaLnBrk="1" hangingPunct="1">
              <a:lnSpc>
                <a:spcPts val="3000"/>
              </a:lnSpc>
              <a:spcBef>
                <a:spcPts val="600"/>
              </a:spcBef>
            </a:pPr>
            <a:r>
              <a:rPr lang="en-US" sz="2600" dirty="0">
                <a:cs typeface="Arial" charset="0"/>
              </a:rPr>
              <a:t>Its fuzziness facilitates alliances and institutionalized compromise</a:t>
            </a:r>
            <a:endParaRPr lang="en-US" sz="2600" dirty="0">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6B5A5-D8D4-4E2F-B7FA-4F5E4F1CA7B0}"/>
              </a:ext>
            </a:extLst>
          </p:cNvPr>
          <p:cNvSpPr>
            <a:spLocks noGrp="1"/>
          </p:cNvSpPr>
          <p:nvPr>
            <p:ph type="title"/>
          </p:nvPr>
        </p:nvSpPr>
        <p:spPr>
          <a:xfrm>
            <a:off x="628650" y="365126"/>
            <a:ext cx="7886700" cy="1080000"/>
          </a:xfrm>
        </p:spPr>
        <p:txBody>
          <a:bodyPr>
            <a:normAutofit/>
          </a:bodyPr>
          <a:lstStyle/>
          <a:p>
            <a:pPr algn="ctr"/>
            <a:r>
              <a:rPr lang="en-GB" sz="4000" b="1" dirty="0">
                <a:latin typeface="+mn-lt"/>
              </a:rPr>
              <a:t>Political Economy of Time</a:t>
            </a:r>
          </a:p>
        </p:txBody>
      </p:sp>
      <p:sp>
        <p:nvSpPr>
          <p:cNvPr id="3" name="Content Placeholder 2">
            <a:extLst>
              <a:ext uri="{FF2B5EF4-FFF2-40B4-BE49-F238E27FC236}">
                <a16:creationId xmlns:a16="http://schemas.microsoft.com/office/drawing/2014/main" id="{1229C0DC-C734-4AC4-9503-6205FE8B1302}"/>
              </a:ext>
            </a:extLst>
          </p:cNvPr>
          <p:cNvSpPr>
            <a:spLocks noGrp="1"/>
          </p:cNvSpPr>
          <p:nvPr>
            <p:ph idx="1"/>
          </p:nvPr>
        </p:nvSpPr>
        <p:spPr>
          <a:xfrm>
            <a:off x="942753" y="1825625"/>
            <a:ext cx="7359945" cy="4351338"/>
          </a:xfrm>
        </p:spPr>
        <p:txBody>
          <a:bodyPr>
            <a:normAutofit lnSpcReduction="10000"/>
          </a:bodyPr>
          <a:lstStyle/>
          <a:p>
            <a:r>
              <a:rPr lang="en-GB" sz="2600" dirty="0"/>
              <a:t>Every economy is a political economy of time</a:t>
            </a:r>
          </a:p>
          <a:p>
            <a:pPr lvl="1"/>
            <a:r>
              <a:rPr lang="en-GB" sz="2000" dirty="0"/>
              <a:t>Marx produced numerous concepts to analyse the temporalities of capital accumulation</a:t>
            </a:r>
          </a:p>
          <a:p>
            <a:r>
              <a:rPr lang="en-GB" sz="2600" dirty="0"/>
              <a:t>The economy of time in the capitalist mode of production is modified and mediated through money as money and money as capital</a:t>
            </a:r>
          </a:p>
          <a:p>
            <a:r>
              <a:rPr lang="en-GB" sz="2600" dirty="0"/>
              <a:t>Money as money may still be important in post-capitalist, neo-socialist social formations but will be articulated to the gift economy (networks, solidarities)</a:t>
            </a:r>
          </a:p>
          <a:p>
            <a:r>
              <a:rPr lang="en-GB" sz="2600" dirty="0"/>
              <a:t>State power is essential to capitalist and socialist formations but its forms and modalities differ</a:t>
            </a:r>
          </a:p>
        </p:txBody>
      </p:sp>
    </p:spTree>
    <p:extLst>
      <p:ext uri="{BB962C8B-B14F-4D97-AF65-F5344CB8AC3E}">
        <p14:creationId xmlns:p14="http://schemas.microsoft.com/office/powerpoint/2010/main" val="13538113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C4F839E1-67F7-4A98-89A9-B0CF05C8E536}"/>
              </a:ext>
            </a:extLst>
          </p:cNvPr>
          <p:cNvSpPr/>
          <p:nvPr/>
        </p:nvSpPr>
        <p:spPr>
          <a:xfrm>
            <a:off x="64149" y="270731"/>
            <a:ext cx="3600000" cy="36000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a:extLst>
              <a:ext uri="{FF2B5EF4-FFF2-40B4-BE49-F238E27FC236}">
                <a16:creationId xmlns:a16="http://schemas.microsoft.com/office/drawing/2014/main" id="{67C52043-E3C8-45F3-960A-C9059BEE7509}"/>
              </a:ext>
            </a:extLst>
          </p:cNvPr>
          <p:cNvSpPr/>
          <p:nvPr/>
        </p:nvSpPr>
        <p:spPr>
          <a:xfrm>
            <a:off x="6731397" y="285291"/>
            <a:ext cx="2045547" cy="20520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a:extLst>
              <a:ext uri="{FF2B5EF4-FFF2-40B4-BE49-F238E27FC236}">
                <a16:creationId xmlns:a16="http://schemas.microsoft.com/office/drawing/2014/main" id="{4D80E112-A8F0-4CE4-8170-475F3F42F76F}"/>
              </a:ext>
            </a:extLst>
          </p:cNvPr>
          <p:cNvSpPr/>
          <p:nvPr/>
        </p:nvSpPr>
        <p:spPr>
          <a:xfrm>
            <a:off x="4924876" y="3787433"/>
            <a:ext cx="2628000" cy="2628000"/>
          </a:xfrm>
          <a:prstGeom prst="ellipse">
            <a:avLst/>
          </a:prstGeom>
          <a:solidFill>
            <a:srgbClr val="FEDE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80B68A45-162D-4563-87CE-3EC9DD466FAA}"/>
              </a:ext>
            </a:extLst>
          </p:cNvPr>
          <p:cNvSpPr txBox="1"/>
          <p:nvPr/>
        </p:nvSpPr>
        <p:spPr>
          <a:xfrm>
            <a:off x="6913642" y="881299"/>
            <a:ext cx="1651111" cy="923330"/>
          </a:xfrm>
          <a:prstGeom prst="rect">
            <a:avLst/>
          </a:prstGeom>
          <a:noFill/>
        </p:spPr>
        <p:txBody>
          <a:bodyPr wrap="square" rtlCol="0">
            <a:spAutoFit/>
          </a:bodyPr>
          <a:lstStyle/>
          <a:p>
            <a:pPr algn="ctr"/>
            <a:r>
              <a:rPr lang="en-GB" dirty="0"/>
              <a:t>Free time for [solidaristic] self-realization</a:t>
            </a:r>
          </a:p>
        </p:txBody>
      </p:sp>
      <p:sp>
        <p:nvSpPr>
          <p:cNvPr id="10" name="TextBox 9">
            <a:extLst>
              <a:ext uri="{FF2B5EF4-FFF2-40B4-BE49-F238E27FC236}">
                <a16:creationId xmlns:a16="http://schemas.microsoft.com/office/drawing/2014/main" id="{2F24F465-2D2D-4C0C-B7AA-DA895AA1CBD2}"/>
              </a:ext>
            </a:extLst>
          </p:cNvPr>
          <p:cNvSpPr txBox="1"/>
          <p:nvPr/>
        </p:nvSpPr>
        <p:spPr>
          <a:xfrm>
            <a:off x="545488" y="1318286"/>
            <a:ext cx="2580167" cy="1477328"/>
          </a:xfrm>
          <a:prstGeom prst="rect">
            <a:avLst/>
          </a:prstGeom>
          <a:noFill/>
        </p:spPr>
        <p:txBody>
          <a:bodyPr wrap="square" rtlCol="0">
            <a:spAutoFit/>
          </a:bodyPr>
          <a:lstStyle/>
          <a:p>
            <a:pPr algn="ctr"/>
            <a:r>
              <a:rPr lang="en-GB" dirty="0"/>
              <a:t>Profit-producing production and reproduction in</a:t>
            </a:r>
          </a:p>
          <a:p>
            <a:pPr algn="ctr"/>
            <a:r>
              <a:rPr lang="en-GB" dirty="0"/>
              <a:t>capitalist social formations</a:t>
            </a:r>
          </a:p>
        </p:txBody>
      </p:sp>
      <p:sp>
        <p:nvSpPr>
          <p:cNvPr id="11" name="TextBox 10">
            <a:extLst>
              <a:ext uri="{FF2B5EF4-FFF2-40B4-BE49-F238E27FC236}">
                <a16:creationId xmlns:a16="http://schemas.microsoft.com/office/drawing/2014/main" id="{21DBE056-7854-464B-A388-7C4342CB434E}"/>
              </a:ext>
            </a:extLst>
          </p:cNvPr>
          <p:cNvSpPr txBox="1"/>
          <p:nvPr/>
        </p:nvSpPr>
        <p:spPr>
          <a:xfrm>
            <a:off x="5232421" y="4470664"/>
            <a:ext cx="1991832" cy="1200329"/>
          </a:xfrm>
          <a:prstGeom prst="rect">
            <a:avLst/>
          </a:prstGeom>
          <a:noFill/>
        </p:spPr>
        <p:txBody>
          <a:bodyPr wrap="square" rtlCol="0">
            <a:spAutoFit/>
          </a:bodyPr>
          <a:lstStyle/>
          <a:p>
            <a:pPr algn="ctr"/>
            <a:r>
              <a:rPr lang="en-GB" dirty="0"/>
              <a:t>Non-profit producing production and reproduction</a:t>
            </a:r>
          </a:p>
        </p:txBody>
      </p:sp>
      <p:sp>
        <p:nvSpPr>
          <p:cNvPr id="12" name="TextBox 11">
            <a:extLst>
              <a:ext uri="{FF2B5EF4-FFF2-40B4-BE49-F238E27FC236}">
                <a16:creationId xmlns:a16="http://schemas.microsoft.com/office/drawing/2014/main" id="{8F1D91DC-674E-4C9C-BA44-6519F1F2877E}"/>
              </a:ext>
            </a:extLst>
          </p:cNvPr>
          <p:cNvSpPr txBox="1"/>
          <p:nvPr/>
        </p:nvSpPr>
        <p:spPr>
          <a:xfrm>
            <a:off x="6636795" y="6115425"/>
            <a:ext cx="2393417" cy="646331"/>
          </a:xfrm>
          <a:prstGeom prst="rect">
            <a:avLst/>
          </a:prstGeom>
          <a:noFill/>
        </p:spPr>
        <p:txBody>
          <a:bodyPr wrap="square" rtlCol="0">
            <a:spAutoFit/>
          </a:bodyPr>
          <a:lstStyle/>
          <a:p>
            <a:pPr algn="r"/>
            <a:r>
              <a:rPr lang="en-GB" dirty="0">
                <a:solidFill>
                  <a:srgbClr val="C00000"/>
                </a:solidFill>
              </a:rPr>
              <a:t>Paid + unpaid labour</a:t>
            </a:r>
          </a:p>
          <a:p>
            <a:pPr algn="r"/>
            <a:r>
              <a:rPr lang="en-GB" dirty="0">
                <a:solidFill>
                  <a:srgbClr val="C00000"/>
                </a:solidFill>
              </a:rPr>
              <a:t>Taxation + socialization</a:t>
            </a:r>
          </a:p>
        </p:txBody>
      </p:sp>
      <p:cxnSp>
        <p:nvCxnSpPr>
          <p:cNvPr id="14" name="Straight Arrow Connector 13">
            <a:extLst>
              <a:ext uri="{FF2B5EF4-FFF2-40B4-BE49-F238E27FC236}">
                <a16:creationId xmlns:a16="http://schemas.microsoft.com/office/drawing/2014/main" id="{E2068594-8EEA-4FCC-A196-84D6C8A32A9A}"/>
              </a:ext>
            </a:extLst>
          </p:cNvPr>
          <p:cNvCxnSpPr>
            <a:cxnSpLocks/>
          </p:cNvCxnSpPr>
          <p:nvPr/>
        </p:nvCxnSpPr>
        <p:spPr>
          <a:xfrm>
            <a:off x="3203398" y="901254"/>
            <a:ext cx="3636000" cy="0"/>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401534DD-5948-454D-B042-62B2FA47CF89}"/>
              </a:ext>
            </a:extLst>
          </p:cNvPr>
          <p:cNvSpPr txBox="1"/>
          <p:nvPr/>
        </p:nvSpPr>
        <p:spPr>
          <a:xfrm>
            <a:off x="4012018" y="553081"/>
            <a:ext cx="2738565" cy="707886"/>
          </a:xfrm>
          <a:prstGeom prst="rect">
            <a:avLst/>
          </a:prstGeom>
          <a:noFill/>
        </p:spPr>
        <p:txBody>
          <a:bodyPr wrap="square" rtlCol="0">
            <a:spAutoFit/>
          </a:bodyPr>
          <a:lstStyle/>
          <a:p>
            <a:pPr algn="r">
              <a:lnSpc>
                <a:spcPts val="2400"/>
              </a:lnSpc>
            </a:pPr>
            <a:r>
              <a:rPr lang="en-GB" dirty="0"/>
              <a:t>Capitalist Colonization</a:t>
            </a:r>
          </a:p>
          <a:p>
            <a:pPr>
              <a:lnSpc>
                <a:spcPts val="2400"/>
              </a:lnSpc>
            </a:pPr>
            <a:r>
              <a:rPr lang="en-GB" dirty="0"/>
              <a:t>Alter-mode of living</a:t>
            </a:r>
          </a:p>
        </p:txBody>
      </p:sp>
      <p:cxnSp>
        <p:nvCxnSpPr>
          <p:cNvPr id="19" name="Straight Arrow Connector 18">
            <a:extLst>
              <a:ext uri="{FF2B5EF4-FFF2-40B4-BE49-F238E27FC236}">
                <a16:creationId xmlns:a16="http://schemas.microsoft.com/office/drawing/2014/main" id="{26F343E6-1A22-43DE-8EBC-FC9B690FB4EB}"/>
              </a:ext>
            </a:extLst>
          </p:cNvPr>
          <p:cNvCxnSpPr>
            <a:cxnSpLocks/>
            <a:endCxn id="79" idx="3"/>
          </p:cNvCxnSpPr>
          <p:nvPr/>
        </p:nvCxnSpPr>
        <p:spPr>
          <a:xfrm>
            <a:off x="3382488" y="3022586"/>
            <a:ext cx="1698749" cy="1415709"/>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1DEAEC6A-D259-4BA5-89AA-619B7547A398}"/>
              </a:ext>
            </a:extLst>
          </p:cNvPr>
          <p:cNvSpPr txBox="1"/>
          <p:nvPr/>
        </p:nvSpPr>
        <p:spPr>
          <a:xfrm>
            <a:off x="-24623" y="3979217"/>
            <a:ext cx="3932407" cy="2308324"/>
          </a:xfrm>
          <a:prstGeom prst="rect">
            <a:avLst/>
          </a:prstGeom>
          <a:noFill/>
        </p:spPr>
        <p:txBody>
          <a:bodyPr wrap="square" rtlCol="0">
            <a:spAutoFit/>
          </a:bodyPr>
          <a:lstStyle/>
          <a:p>
            <a:pPr algn="ctr"/>
            <a:r>
              <a:rPr lang="en-GB" dirty="0">
                <a:solidFill>
                  <a:srgbClr val="C00000"/>
                </a:solidFill>
              </a:rPr>
              <a:t>Contradiction</a:t>
            </a:r>
          </a:p>
          <a:p>
            <a:pPr algn="ctr"/>
            <a:r>
              <a:rPr lang="en-GB" dirty="0"/>
              <a:t>Reduce costs of labour-power through non-profit sector versus reduce its size to increase profits, interest or rents</a:t>
            </a:r>
          </a:p>
          <a:p>
            <a:pPr algn="ctr"/>
            <a:r>
              <a:rPr lang="en-GB" dirty="0">
                <a:solidFill>
                  <a:srgbClr val="C00000"/>
                </a:solidFill>
              </a:rPr>
              <a:t>Reconciliation?</a:t>
            </a:r>
          </a:p>
          <a:p>
            <a:pPr algn="ctr"/>
            <a:r>
              <a:rPr lang="en-GB" dirty="0"/>
              <a:t>Devices to reduce “socially necessary not-for-profit labour time” to free up time for profit-producing labour</a:t>
            </a:r>
          </a:p>
        </p:txBody>
      </p:sp>
      <p:cxnSp>
        <p:nvCxnSpPr>
          <p:cNvPr id="25" name="Straight Connector 24">
            <a:extLst>
              <a:ext uri="{FF2B5EF4-FFF2-40B4-BE49-F238E27FC236}">
                <a16:creationId xmlns:a16="http://schemas.microsoft.com/office/drawing/2014/main" id="{EE27C686-7C8E-4FB1-ACB9-D32767D43E4C}"/>
              </a:ext>
            </a:extLst>
          </p:cNvPr>
          <p:cNvCxnSpPr>
            <a:cxnSpLocks/>
          </p:cNvCxnSpPr>
          <p:nvPr/>
        </p:nvCxnSpPr>
        <p:spPr>
          <a:xfrm>
            <a:off x="2984205" y="358622"/>
            <a:ext cx="3766378" cy="3028314"/>
          </a:xfrm>
          <a:prstGeom prst="line">
            <a:avLst/>
          </a:prstGeom>
          <a:ln w="57150">
            <a:solidFill>
              <a:srgbClr val="C00000"/>
            </a:solidFill>
            <a:prstDash val="sysDash"/>
          </a:ln>
        </p:spPr>
        <p:style>
          <a:lnRef idx="1">
            <a:schemeClr val="dk1"/>
          </a:lnRef>
          <a:fillRef idx="0">
            <a:schemeClr val="dk1"/>
          </a:fillRef>
          <a:effectRef idx="0">
            <a:schemeClr val="dk1"/>
          </a:effectRef>
          <a:fontRef idx="minor">
            <a:schemeClr val="tx1"/>
          </a:fontRef>
        </p:style>
      </p:cxnSp>
      <p:sp>
        <p:nvSpPr>
          <p:cNvPr id="33" name="TextBox 32">
            <a:extLst>
              <a:ext uri="{FF2B5EF4-FFF2-40B4-BE49-F238E27FC236}">
                <a16:creationId xmlns:a16="http://schemas.microsoft.com/office/drawing/2014/main" id="{5D83D9B8-5512-45A9-AFAD-AC5A496C48F0}"/>
              </a:ext>
            </a:extLst>
          </p:cNvPr>
          <p:cNvSpPr txBox="1"/>
          <p:nvPr/>
        </p:nvSpPr>
        <p:spPr>
          <a:xfrm>
            <a:off x="3804150" y="5571586"/>
            <a:ext cx="1391058" cy="1200329"/>
          </a:xfrm>
          <a:prstGeom prst="rect">
            <a:avLst/>
          </a:prstGeom>
          <a:noFill/>
        </p:spPr>
        <p:txBody>
          <a:bodyPr wrap="square" rtlCol="0">
            <a:spAutoFit/>
          </a:bodyPr>
          <a:lstStyle/>
          <a:p>
            <a:r>
              <a:rPr lang="en-GB" dirty="0">
                <a:solidFill>
                  <a:srgbClr val="C00000"/>
                </a:solidFill>
              </a:rPr>
              <a:t>Non-profit ≠ absence of exploitation oppression</a:t>
            </a:r>
          </a:p>
        </p:txBody>
      </p:sp>
      <p:cxnSp>
        <p:nvCxnSpPr>
          <p:cNvPr id="56" name="Straight Arrow Connector 55">
            <a:extLst>
              <a:ext uri="{FF2B5EF4-FFF2-40B4-BE49-F238E27FC236}">
                <a16:creationId xmlns:a16="http://schemas.microsoft.com/office/drawing/2014/main" id="{9A074B26-8E69-4D0B-B95C-9235D7F7D199}"/>
              </a:ext>
            </a:extLst>
          </p:cNvPr>
          <p:cNvCxnSpPr>
            <a:cxnSpLocks/>
          </p:cNvCxnSpPr>
          <p:nvPr/>
        </p:nvCxnSpPr>
        <p:spPr>
          <a:xfrm flipH="1">
            <a:off x="6657153" y="2295062"/>
            <a:ext cx="864000" cy="1620000"/>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FE8CC4EE-25D1-4C2D-A1E7-36792A2D13BC}"/>
              </a:ext>
            </a:extLst>
          </p:cNvPr>
          <p:cNvSpPr txBox="1"/>
          <p:nvPr/>
        </p:nvSpPr>
        <p:spPr>
          <a:xfrm>
            <a:off x="7214375" y="2286947"/>
            <a:ext cx="1765005" cy="1477328"/>
          </a:xfrm>
          <a:prstGeom prst="rect">
            <a:avLst/>
          </a:prstGeom>
          <a:noFill/>
        </p:spPr>
        <p:txBody>
          <a:bodyPr wrap="square" rtlCol="0">
            <a:spAutoFit/>
          </a:bodyPr>
          <a:lstStyle/>
          <a:p>
            <a:pPr algn="r"/>
            <a:r>
              <a:rPr lang="en-GB" dirty="0"/>
              <a:t>Real risks</a:t>
            </a:r>
          </a:p>
          <a:p>
            <a:pPr algn="r"/>
            <a:r>
              <a:rPr lang="en-GB" dirty="0"/>
              <a:t>of objective</a:t>
            </a:r>
          </a:p>
          <a:p>
            <a:pPr algn="r"/>
            <a:r>
              <a:rPr lang="en-GB" dirty="0"/>
              <a:t>and subjective colonization by bourgeois values</a:t>
            </a:r>
          </a:p>
        </p:txBody>
      </p:sp>
      <p:sp>
        <p:nvSpPr>
          <p:cNvPr id="79" name="TextBox 78">
            <a:extLst>
              <a:ext uri="{FF2B5EF4-FFF2-40B4-BE49-F238E27FC236}">
                <a16:creationId xmlns:a16="http://schemas.microsoft.com/office/drawing/2014/main" id="{95459A49-9AAF-4E8B-A03C-0EE5EB57FF35}"/>
              </a:ext>
            </a:extLst>
          </p:cNvPr>
          <p:cNvSpPr txBox="1"/>
          <p:nvPr/>
        </p:nvSpPr>
        <p:spPr>
          <a:xfrm rot="2373798">
            <a:off x="3168642" y="3396467"/>
            <a:ext cx="2160000" cy="707886"/>
          </a:xfrm>
          <a:prstGeom prst="rect">
            <a:avLst/>
          </a:prstGeom>
          <a:noFill/>
        </p:spPr>
        <p:txBody>
          <a:bodyPr wrap="square" rtlCol="0">
            <a:spAutoFit/>
          </a:bodyPr>
          <a:lstStyle/>
          <a:p>
            <a:pPr algn="r">
              <a:lnSpc>
                <a:spcPts val="2400"/>
              </a:lnSpc>
            </a:pPr>
            <a:r>
              <a:rPr lang="en-GB" dirty="0"/>
              <a:t>Real subsumption</a:t>
            </a:r>
          </a:p>
          <a:p>
            <a:pPr>
              <a:lnSpc>
                <a:spcPts val="2400"/>
              </a:lnSpc>
            </a:pPr>
            <a:r>
              <a:rPr lang="en-GB" dirty="0"/>
              <a:t>Source of resistance</a:t>
            </a:r>
          </a:p>
        </p:txBody>
      </p:sp>
      <p:sp>
        <p:nvSpPr>
          <p:cNvPr id="81" name="TextBox 80">
            <a:extLst>
              <a:ext uri="{FF2B5EF4-FFF2-40B4-BE49-F238E27FC236}">
                <a16:creationId xmlns:a16="http://schemas.microsoft.com/office/drawing/2014/main" id="{4B383C1B-C580-414A-87F8-D59FF073ED71}"/>
              </a:ext>
            </a:extLst>
          </p:cNvPr>
          <p:cNvSpPr txBox="1"/>
          <p:nvPr/>
        </p:nvSpPr>
        <p:spPr>
          <a:xfrm rot="17949071">
            <a:off x="6280460" y="2695304"/>
            <a:ext cx="1656000" cy="736740"/>
          </a:xfrm>
          <a:prstGeom prst="rect">
            <a:avLst/>
          </a:prstGeom>
          <a:noFill/>
        </p:spPr>
        <p:txBody>
          <a:bodyPr wrap="square" rtlCol="0">
            <a:spAutoFit/>
          </a:bodyPr>
          <a:lstStyle/>
          <a:p>
            <a:pPr algn="r">
              <a:lnSpc>
                <a:spcPts val="2400"/>
              </a:lnSpc>
            </a:pPr>
            <a:r>
              <a:rPr lang="en-GB" dirty="0"/>
              <a:t>Parasitism </a:t>
            </a:r>
          </a:p>
          <a:p>
            <a:pPr>
              <a:lnSpc>
                <a:spcPts val="2600"/>
              </a:lnSpc>
            </a:pPr>
            <a:r>
              <a:rPr lang="en-GB" dirty="0"/>
              <a:t>Solidarity</a:t>
            </a:r>
          </a:p>
        </p:txBody>
      </p:sp>
      <p:cxnSp>
        <p:nvCxnSpPr>
          <p:cNvPr id="86" name="Straight Connector 85">
            <a:extLst>
              <a:ext uri="{FF2B5EF4-FFF2-40B4-BE49-F238E27FC236}">
                <a16:creationId xmlns:a16="http://schemas.microsoft.com/office/drawing/2014/main" id="{B2B523D5-593C-4433-9F42-D6A2D5385172}"/>
              </a:ext>
            </a:extLst>
          </p:cNvPr>
          <p:cNvCxnSpPr>
            <a:cxnSpLocks/>
          </p:cNvCxnSpPr>
          <p:nvPr/>
        </p:nvCxnSpPr>
        <p:spPr>
          <a:xfrm>
            <a:off x="7120945" y="3664458"/>
            <a:ext cx="1656000" cy="1368000"/>
          </a:xfrm>
          <a:prstGeom prst="line">
            <a:avLst/>
          </a:prstGeom>
          <a:ln w="57150">
            <a:solidFill>
              <a:srgbClr val="C00000"/>
            </a:solidFill>
            <a:prstDash val="sys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257742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1BAD1-F252-4D91-8CC8-CAA3D6A290F0}"/>
              </a:ext>
            </a:extLst>
          </p:cNvPr>
          <p:cNvSpPr>
            <a:spLocks noGrp="1"/>
          </p:cNvSpPr>
          <p:nvPr>
            <p:ph type="title"/>
          </p:nvPr>
        </p:nvSpPr>
        <p:spPr>
          <a:xfrm>
            <a:off x="628650" y="365126"/>
            <a:ext cx="7886700" cy="1080000"/>
          </a:xfrm>
        </p:spPr>
        <p:txBody>
          <a:bodyPr>
            <a:normAutofit/>
          </a:bodyPr>
          <a:lstStyle/>
          <a:p>
            <a:pPr algn="ctr"/>
            <a:r>
              <a:rPr lang="en-GB" sz="4000" b="1" dirty="0">
                <a:latin typeface="+mn-lt"/>
              </a:rPr>
              <a:t>Interpretation</a:t>
            </a:r>
          </a:p>
        </p:txBody>
      </p:sp>
      <p:sp>
        <p:nvSpPr>
          <p:cNvPr id="3" name="Content Placeholder 2">
            <a:extLst>
              <a:ext uri="{FF2B5EF4-FFF2-40B4-BE49-F238E27FC236}">
                <a16:creationId xmlns:a16="http://schemas.microsoft.com/office/drawing/2014/main" id="{49E8279B-23FA-45D7-8BF6-C85E56D7E390}"/>
              </a:ext>
            </a:extLst>
          </p:cNvPr>
          <p:cNvSpPr>
            <a:spLocks noGrp="1"/>
          </p:cNvSpPr>
          <p:nvPr>
            <p:ph idx="1"/>
          </p:nvPr>
        </p:nvSpPr>
        <p:spPr/>
        <p:txBody>
          <a:bodyPr>
            <a:normAutofit fontScale="92500"/>
          </a:bodyPr>
          <a:lstStyle/>
          <a:p>
            <a:pPr>
              <a:lnSpc>
                <a:spcPct val="100000"/>
              </a:lnSpc>
              <a:spcBef>
                <a:spcPts val="600"/>
              </a:spcBef>
            </a:pPr>
            <a:r>
              <a:rPr lang="en-GB" sz="2600" dirty="0"/>
              <a:t>Profit-producing capital is at centre of circuits of capital – determinant in last instance (even in finance-dominated accumulation)</a:t>
            </a:r>
          </a:p>
          <a:p>
            <a:pPr>
              <a:lnSpc>
                <a:spcPct val="100000"/>
              </a:lnSpc>
              <a:spcBef>
                <a:spcPts val="600"/>
              </a:spcBef>
            </a:pPr>
            <a:r>
              <a:rPr lang="en-GB" sz="2600" dirty="0"/>
              <a:t>Profit-producing capital is involved in production and reproduction (and depends on non-market inputs – the fictitious commodities of land, labour-power, money, and knowledge – supplied through state and civil society (incl. households) and as “free gifts” of [social] nature)</a:t>
            </a:r>
          </a:p>
          <a:p>
            <a:pPr>
              <a:lnSpc>
                <a:spcPct val="100000"/>
              </a:lnSpc>
              <a:spcBef>
                <a:spcPts val="600"/>
              </a:spcBef>
            </a:pPr>
            <a:r>
              <a:rPr lang="en-GB" sz="2600" dirty="0"/>
              <a:t>Non-profit production is really subsumed under logic of profit-oriented, market-mediated accumulation</a:t>
            </a:r>
          </a:p>
          <a:p>
            <a:pPr>
              <a:lnSpc>
                <a:spcPct val="100000"/>
              </a:lnSpc>
              <a:spcBef>
                <a:spcPts val="600"/>
              </a:spcBef>
            </a:pPr>
            <a:r>
              <a:rPr lang="en-GB" sz="2600" dirty="0"/>
              <a:t>Aristotelian (and Marxian) free time is limited and at risk</a:t>
            </a:r>
          </a:p>
        </p:txBody>
      </p:sp>
    </p:spTree>
    <p:extLst>
      <p:ext uri="{BB962C8B-B14F-4D97-AF65-F5344CB8AC3E}">
        <p14:creationId xmlns:p14="http://schemas.microsoft.com/office/powerpoint/2010/main" val="1149390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C4F839E1-67F7-4A98-89A9-B0CF05C8E536}"/>
              </a:ext>
            </a:extLst>
          </p:cNvPr>
          <p:cNvSpPr/>
          <p:nvPr/>
        </p:nvSpPr>
        <p:spPr>
          <a:xfrm>
            <a:off x="181539" y="288189"/>
            <a:ext cx="2265029" cy="228175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a:extLst>
              <a:ext uri="{FF2B5EF4-FFF2-40B4-BE49-F238E27FC236}">
                <a16:creationId xmlns:a16="http://schemas.microsoft.com/office/drawing/2014/main" id="{67C52043-E3C8-45F3-960A-C9059BEE7509}"/>
              </a:ext>
            </a:extLst>
          </p:cNvPr>
          <p:cNvSpPr/>
          <p:nvPr/>
        </p:nvSpPr>
        <p:spPr>
          <a:xfrm>
            <a:off x="5260264" y="387674"/>
            <a:ext cx="3240000" cy="32400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a:extLst>
              <a:ext uri="{FF2B5EF4-FFF2-40B4-BE49-F238E27FC236}">
                <a16:creationId xmlns:a16="http://schemas.microsoft.com/office/drawing/2014/main" id="{4D80E112-A8F0-4CE4-8170-475F3F42F76F}"/>
              </a:ext>
            </a:extLst>
          </p:cNvPr>
          <p:cNvSpPr/>
          <p:nvPr/>
        </p:nvSpPr>
        <p:spPr>
          <a:xfrm>
            <a:off x="3125637" y="2873289"/>
            <a:ext cx="3600000" cy="3600000"/>
          </a:xfrm>
          <a:prstGeom prst="ellipse">
            <a:avLst/>
          </a:prstGeom>
          <a:solidFill>
            <a:srgbClr val="FEDE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8" name="Straight Connector 7">
            <a:extLst>
              <a:ext uri="{FF2B5EF4-FFF2-40B4-BE49-F238E27FC236}">
                <a16:creationId xmlns:a16="http://schemas.microsoft.com/office/drawing/2014/main" id="{88DE2EDF-FEB7-40B5-9C2F-E626FE65A347}"/>
              </a:ext>
            </a:extLst>
          </p:cNvPr>
          <p:cNvCxnSpPr>
            <a:cxnSpLocks/>
          </p:cNvCxnSpPr>
          <p:nvPr/>
        </p:nvCxnSpPr>
        <p:spPr>
          <a:xfrm flipH="1">
            <a:off x="3010385" y="1413908"/>
            <a:ext cx="610675" cy="902248"/>
          </a:xfrm>
          <a:prstGeom prst="line">
            <a:avLst/>
          </a:prstGeom>
          <a:ln w="57150">
            <a:solidFill>
              <a:srgbClr val="C00000"/>
            </a:solidFill>
            <a:prstDash val="sysDash"/>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80B68A45-162D-4563-87CE-3EC9DD466FAA}"/>
              </a:ext>
            </a:extLst>
          </p:cNvPr>
          <p:cNvSpPr txBox="1"/>
          <p:nvPr/>
        </p:nvSpPr>
        <p:spPr>
          <a:xfrm>
            <a:off x="6031757" y="1509243"/>
            <a:ext cx="1651111" cy="923330"/>
          </a:xfrm>
          <a:prstGeom prst="rect">
            <a:avLst/>
          </a:prstGeom>
          <a:noFill/>
        </p:spPr>
        <p:txBody>
          <a:bodyPr wrap="square" rtlCol="0">
            <a:spAutoFit/>
          </a:bodyPr>
          <a:lstStyle/>
          <a:p>
            <a:pPr algn="ctr"/>
            <a:r>
              <a:rPr lang="en-GB" dirty="0"/>
              <a:t>Free time for [solidaristic] self-realization</a:t>
            </a:r>
          </a:p>
        </p:txBody>
      </p:sp>
      <p:sp>
        <p:nvSpPr>
          <p:cNvPr id="10" name="TextBox 9">
            <a:extLst>
              <a:ext uri="{FF2B5EF4-FFF2-40B4-BE49-F238E27FC236}">
                <a16:creationId xmlns:a16="http://schemas.microsoft.com/office/drawing/2014/main" id="{2F24F465-2D2D-4C0C-B7AA-DA895AA1CBD2}"/>
              </a:ext>
            </a:extLst>
          </p:cNvPr>
          <p:cNvSpPr txBox="1"/>
          <p:nvPr/>
        </p:nvSpPr>
        <p:spPr>
          <a:xfrm>
            <a:off x="340463" y="886060"/>
            <a:ext cx="1871329" cy="1200329"/>
          </a:xfrm>
          <a:prstGeom prst="rect">
            <a:avLst/>
          </a:prstGeom>
          <a:noFill/>
        </p:spPr>
        <p:txBody>
          <a:bodyPr wrap="square" rtlCol="0">
            <a:spAutoFit/>
          </a:bodyPr>
          <a:lstStyle/>
          <a:p>
            <a:pPr algn="ctr"/>
            <a:r>
              <a:rPr lang="en-GB" dirty="0"/>
              <a:t>Profit-producing production and reproduction in socialist societies</a:t>
            </a:r>
          </a:p>
        </p:txBody>
      </p:sp>
      <p:sp>
        <p:nvSpPr>
          <p:cNvPr id="11" name="TextBox 10">
            <a:extLst>
              <a:ext uri="{FF2B5EF4-FFF2-40B4-BE49-F238E27FC236}">
                <a16:creationId xmlns:a16="http://schemas.microsoft.com/office/drawing/2014/main" id="{21DBE056-7854-464B-A388-7C4342CB434E}"/>
              </a:ext>
            </a:extLst>
          </p:cNvPr>
          <p:cNvSpPr txBox="1"/>
          <p:nvPr/>
        </p:nvSpPr>
        <p:spPr>
          <a:xfrm>
            <a:off x="3995580" y="4014454"/>
            <a:ext cx="1991832" cy="1200329"/>
          </a:xfrm>
          <a:prstGeom prst="rect">
            <a:avLst/>
          </a:prstGeom>
          <a:noFill/>
        </p:spPr>
        <p:txBody>
          <a:bodyPr wrap="square" rtlCol="0">
            <a:spAutoFit/>
          </a:bodyPr>
          <a:lstStyle/>
          <a:p>
            <a:pPr algn="ctr"/>
            <a:r>
              <a:rPr lang="en-GB" dirty="0"/>
              <a:t>Non-profit producing production and reproduction</a:t>
            </a:r>
          </a:p>
        </p:txBody>
      </p:sp>
      <p:sp>
        <p:nvSpPr>
          <p:cNvPr id="12" name="TextBox 11">
            <a:extLst>
              <a:ext uri="{FF2B5EF4-FFF2-40B4-BE49-F238E27FC236}">
                <a16:creationId xmlns:a16="http://schemas.microsoft.com/office/drawing/2014/main" id="{8F1D91DC-674E-4C9C-BA44-6519F1F2877E}"/>
              </a:ext>
            </a:extLst>
          </p:cNvPr>
          <p:cNvSpPr txBox="1"/>
          <p:nvPr/>
        </p:nvSpPr>
        <p:spPr>
          <a:xfrm>
            <a:off x="6787657" y="4932011"/>
            <a:ext cx="1790421" cy="1754326"/>
          </a:xfrm>
          <a:prstGeom prst="rect">
            <a:avLst/>
          </a:prstGeom>
          <a:noFill/>
        </p:spPr>
        <p:txBody>
          <a:bodyPr wrap="square" rtlCol="0">
            <a:spAutoFit/>
          </a:bodyPr>
          <a:lstStyle/>
          <a:p>
            <a:pPr marL="180000" indent="-180000">
              <a:buFont typeface="Arial" panose="020B0604020202020204" pitchFamily="34" charset="0"/>
              <a:buChar char="•"/>
            </a:pPr>
            <a:r>
              <a:rPr lang="en-GB" dirty="0">
                <a:solidFill>
                  <a:srgbClr val="C00000"/>
                </a:solidFill>
              </a:rPr>
              <a:t>Basic income + </a:t>
            </a:r>
          </a:p>
          <a:p>
            <a:r>
              <a:rPr lang="en-GB" dirty="0">
                <a:solidFill>
                  <a:srgbClr val="C00000"/>
                </a:solidFill>
              </a:rPr>
              <a:t>   care commons</a:t>
            </a:r>
          </a:p>
          <a:p>
            <a:pPr marL="180000" indent="-180000">
              <a:buFont typeface="Arial" panose="020B0604020202020204" pitchFamily="34" charset="0"/>
              <a:buChar char="•"/>
            </a:pPr>
            <a:r>
              <a:rPr lang="en-GB" dirty="0">
                <a:solidFill>
                  <a:srgbClr val="C00000"/>
                </a:solidFill>
              </a:rPr>
              <a:t>Fiat money + socialization</a:t>
            </a:r>
          </a:p>
          <a:p>
            <a:pPr marL="180000" indent="-180000">
              <a:buFont typeface="Arial" panose="020B0604020202020204" pitchFamily="34" charset="0"/>
              <a:buChar char="•"/>
            </a:pPr>
            <a:r>
              <a:rPr lang="en-GB" dirty="0">
                <a:solidFill>
                  <a:srgbClr val="C00000"/>
                </a:solidFill>
              </a:rPr>
              <a:t>Taxation + </a:t>
            </a:r>
          </a:p>
          <a:p>
            <a:r>
              <a:rPr lang="en-GB" dirty="0">
                <a:solidFill>
                  <a:srgbClr val="C00000"/>
                </a:solidFill>
              </a:rPr>
              <a:t>   socialization</a:t>
            </a:r>
          </a:p>
        </p:txBody>
      </p:sp>
      <p:cxnSp>
        <p:nvCxnSpPr>
          <p:cNvPr id="14" name="Straight Arrow Connector 13">
            <a:extLst>
              <a:ext uri="{FF2B5EF4-FFF2-40B4-BE49-F238E27FC236}">
                <a16:creationId xmlns:a16="http://schemas.microsoft.com/office/drawing/2014/main" id="{E2068594-8EEA-4FCC-A196-84D6C8A32A9A}"/>
              </a:ext>
            </a:extLst>
          </p:cNvPr>
          <p:cNvCxnSpPr>
            <a:cxnSpLocks/>
          </p:cNvCxnSpPr>
          <p:nvPr/>
        </p:nvCxnSpPr>
        <p:spPr>
          <a:xfrm flipV="1">
            <a:off x="2433267" y="1299302"/>
            <a:ext cx="2982249" cy="0"/>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6F343E6-1A22-43DE-8EBC-FC9B690FB4EB}"/>
              </a:ext>
            </a:extLst>
          </p:cNvPr>
          <p:cNvCxnSpPr>
            <a:cxnSpLocks/>
          </p:cNvCxnSpPr>
          <p:nvPr/>
        </p:nvCxnSpPr>
        <p:spPr>
          <a:xfrm>
            <a:off x="2211792" y="2102585"/>
            <a:ext cx="1570677" cy="1208263"/>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5D83D9B8-5512-45A9-AFAD-AC5A496C48F0}"/>
              </a:ext>
            </a:extLst>
          </p:cNvPr>
          <p:cNvSpPr txBox="1"/>
          <p:nvPr/>
        </p:nvSpPr>
        <p:spPr>
          <a:xfrm>
            <a:off x="1445026" y="4685405"/>
            <a:ext cx="1678104" cy="1477328"/>
          </a:xfrm>
          <a:prstGeom prst="rect">
            <a:avLst/>
          </a:prstGeom>
          <a:noFill/>
        </p:spPr>
        <p:txBody>
          <a:bodyPr wrap="square" rtlCol="0">
            <a:spAutoFit/>
          </a:bodyPr>
          <a:lstStyle/>
          <a:p>
            <a:r>
              <a:rPr lang="en-GB" dirty="0">
                <a:solidFill>
                  <a:srgbClr val="C00000"/>
                </a:solidFill>
              </a:rPr>
              <a:t>Non-profit based on mutual respect (no exploitation or oppression)</a:t>
            </a:r>
          </a:p>
        </p:txBody>
      </p:sp>
      <p:sp>
        <p:nvSpPr>
          <p:cNvPr id="66" name="TextBox 65">
            <a:extLst>
              <a:ext uri="{FF2B5EF4-FFF2-40B4-BE49-F238E27FC236}">
                <a16:creationId xmlns:a16="http://schemas.microsoft.com/office/drawing/2014/main" id="{0A474B6A-29BB-4AE0-99A1-BAADA898B1C3}"/>
              </a:ext>
            </a:extLst>
          </p:cNvPr>
          <p:cNvSpPr txBox="1"/>
          <p:nvPr/>
        </p:nvSpPr>
        <p:spPr>
          <a:xfrm>
            <a:off x="5468959" y="2774126"/>
            <a:ext cx="1049262" cy="646331"/>
          </a:xfrm>
          <a:prstGeom prst="rect">
            <a:avLst/>
          </a:prstGeom>
          <a:solidFill>
            <a:srgbClr val="FF7C80"/>
          </a:solidFill>
        </p:spPr>
        <p:txBody>
          <a:bodyPr wrap="square" rtlCol="0">
            <a:spAutoFit/>
          </a:bodyPr>
          <a:lstStyle/>
          <a:p>
            <a:pPr algn="ctr"/>
            <a:r>
              <a:rPr lang="en-GB" dirty="0"/>
              <a:t>Tight</a:t>
            </a:r>
          </a:p>
          <a:p>
            <a:pPr algn="ctr"/>
            <a:r>
              <a:rPr lang="en-GB" dirty="0"/>
              <a:t>coupling</a:t>
            </a:r>
          </a:p>
        </p:txBody>
      </p:sp>
      <p:sp>
        <p:nvSpPr>
          <p:cNvPr id="21" name="TextBox 20">
            <a:extLst>
              <a:ext uri="{FF2B5EF4-FFF2-40B4-BE49-F238E27FC236}">
                <a16:creationId xmlns:a16="http://schemas.microsoft.com/office/drawing/2014/main" id="{90E7765B-A024-4477-B25B-40E400A40A55}"/>
              </a:ext>
            </a:extLst>
          </p:cNvPr>
          <p:cNvSpPr txBox="1"/>
          <p:nvPr/>
        </p:nvSpPr>
        <p:spPr>
          <a:xfrm>
            <a:off x="155944" y="2889010"/>
            <a:ext cx="1927284" cy="1477328"/>
          </a:xfrm>
          <a:prstGeom prst="rect">
            <a:avLst/>
          </a:prstGeom>
          <a:noFill/>
        </p:spPr>
        <p:txBody>
          <a:bodyPr wrap="square" rtlCol="0">
            <a:spAutoFit/>
          </a:bodyPr>
          <a:lstStyle/>
          <a:p>
            <a:r>
              <a:rPr lang="en-GB" dirty="0"/>
              <a:t>Regulated to limit rents and taxed to secure revenues for non-profit sector</a:t>
            </a:r>
          </a:p>
        </p:txBody>
      </p:sp>
      <p:sp>
        <p:nvSpPr>
          <p:cNvPr id="23" name="TextBox 22">
            <a:extLst>
              <a:ext uri="{FF2B5EF4-FFF2-40B4-BE49-F238E27FC236}">
                <a16:creationId xmlns:a16="http://schemas.microsoft.com/office/drawing/2014/main" id="{D1B8F38C-2681-40E7-B8C6-F619889CC509}"/>
              </a:ext>
            </a:extLst>
          </p:cNvPr>
          <p:cNvSpPr txBox="1"/>
          <p:nvPr/>
        </p:nvSpPr>
        <p:spPr>
          <a:xfrm>
            <a:off x="2475358" y="905471"/>
            <a:ext cx="2869652" cy="759182"/>
          </a:xfrm>
          <a:prstGeom prst="rect">
            <a:avLst/>
          </a:prstGeom>
          <a:noFill/>
        </p:spPr>
        <p:txBody>
          <a:bodyPr wrap="square" rtlCol="0">
            <a:spAutoFit/>
          </a:bodyPr>
          <a:lstStyle/>
          <a:p>
            <a:pPr>
              <a:lnSpc>
                <a:spcPts val="2600"/>
              </a:lnSpc>
            </a:pPr>
            <a:r>
              <a:rPr lang="en-GB" dirty="0"/>
              <a:t>New subjectivities</a:t>
            </a:r>
          </a:p>
          <a:p>
            <a:pPr algn="r">
              <a:lnSpc>
                <a:spcPts val="2600"/>
              </a:lnSpc>
            </a:pPr>
            <a:r>
              <a:rPr lang="en-GB" dirty="0"/>
              <a:t>Market inputs</a:t>
            </a:r>
          </a:p>
        </p:txBody>
      </p:sp>
      <p:sp>
        <p:nvSpPr>
          <p:cNvPr id="24" name="TextBox 23">
            <a:extLst>
              <a:ext uri="{FF2B5EF4-FFF2-40B4-BE49-F238E27FC236}">
                <a16:creationId xmlns:a16="http://schemas.microsoft.com/office/drawing/2014/main" id="{439E26FB-0ECC-45A0-9676-33D7CDDAA23A}"/>
              </a:ext>
            </a:extLst>
          </p:cNvPr>
          <p:cNvSpPr txBox="1"/>
          <p:nvPr/>
        </p:nvSpPr>
        <p:spPr>
          <a:xfrm>
            <a:off x="6880264" y="3625060"/>
            <a:ext cx="1510805" cy="1200329"/>
          </a:xfrm>
          <a:prstGeom prst="rect">
            <a:avLst/>
          </a:prstGeom>
          <a:noFill/>
        </p:spPr>
        <p:txBody>
          <a:bodyPr wrap="square" rtlCol="0">
            <a:spAutoFit/>
          </a:bodyPr>
          <a:lstStyle/>
          <a:p>
            <a:r>
              <a:rPr lang="en-GB" dirty="0">
                <a:solidFill>
                  <a:srgbClr val="C00000"/>
                </a:solidFill>
              </a:rPr>
              <a:t>Governance prioritizes solidarity and networks</a:t>
            </a:r>
          </a:p>
        </p:txBody>
      </p:sp>
      <p:cxnSp>
        <p:nvCxnSpPr>
          <p:cNvPr id="30" name="Straight Connector 29">
            <a:extLst>
              <a:ext uri="{FF2B5EF4-FFF2-40B4-BE49-F238E27FC236}">
                <a16:creationId xmlns:a16="http://schemas.microsoft.com/office/drawing/2014/main" id="{315D76DA-F7C9-4557-8299-B195B00A1FE4}"/>
              </a:ext>
            </a:extLst>
          </p:cNvPr>
          <p:cNvCxnSpPr>
            <a:cxnSpLocks/>
          </p:cNvCxnSpPr>
          <p:nvPr/>
        </p:nvCxnSpPr>
        <p:spPr>
          <a:xfrm flipH="1">
            <a:off x="288103" y="2884015"/>
            <a:ext cx="2299878" cy="3349778"/>
          </a:xfrm>
          <a:prstGeom prst="line">
            <a:avLst/>
          </a:prstGeom>
          <a:ln w="57150">
            <a:solidFill>
              <a:srgbClr val="C00000"/>
            </a:solidFill>
            <a:prstDash val="sysDash"/>
          </a:ln>
        </p:spPr>
        <p:style>
          <a:lnRef idx="1">
            <a:schemeClr val="dk1"/>
          </a:lnRef>
          <a:fillRef idx="0">
            <a:schemeClr val="dk1"/>
          </a:fillRef>
          <a:effectRef idx="0">
            <a:schemeClr val="dk1"/>
          </a:effectRef>
          <a:fontRef idx="minor">
            <a:schemeClr val="tx1"/>
          </a:fontRef>
        </p:style>
      </p:cxnSp>
      <p:sp>
        <p:nvSpPr>
          <p:cNvPr id="39" name="TextBox 38">
            <a:extLst>
              <a:ext uri="{FF2B5EF4-FFF2-40B4-BE49-F238E27FC236}">
                <a16:creationId xmlns:a16="http://schemas.microsoft.com/office/drawing/2014/main" id="{8325F771-A3B0-40F8-9A1B-C49F38DCDCDB}"/>
              </a:ext>
            </a:extLst>
          </p:cNvPr>
          <p:cNvSpPr txBox="1"/>
          <p:nvPr/>
        </p:nvSpPr>
        <p:spPr>
          <a:xfrm rot="2318200">
            <a:off x="1982172" y="2304795"/>
            <a:ext cx="1944000" cy="828000"/>
          </a:xfrm>
          <a:prstGeom prst="rect">
            <a:avLst/>
          </a:prstGeom>
          <a:noFill/>
        </p:spPr>
        <p:txBody>
          <a:bodyPr wrap="square" rtlCol="0">
            <a:spAutoFit/>
          </a:bodyPr>
          <a:lstStyle/>
          <a:p>
            <a:pPr>
              <a:lnSpc>
                <a:spcPts val="2600"/>
              </a:lnSpc>
            </a:pPr>
            <a:r>
              <a:rPr lang="en-GB" dirty="0"/>
              <a:t>Real subsumption</a:t>
            </a:r>
          </a:p>
          <a:p>
            <a:pPr algn="r">
              <a:lnSpc>
                <a:spcPts val="2600"/>
              </a:lnSpc>
            </a:pPr>
            <a:r>
              <a:rPr lang="en-GB" dirty="0"/>
              <a:t>Market inputs</a:t>
            </a:r>
          </a:p>
          <a:p>
            <a:pPr>
              <a:lnSpc>
                <a:spcPts val="2600"/>
              </a:lnSpc>
            </a:pPr>
            <a:endParaRPr lang="en-GB" dirty="0"/>
          </a:p>
        </p:txBody>
      </p:sp>
      <p:cxnSp>
        <p:nvCxnSpPr>
          <p:cNvPr id="43" name="Straight Connector 42">
            <a:extLst>
              <a:ext uri="{FF2B5EF4-FFF2-40B4-BE49-F238E27FC236}">
                <a16:creationId xmlns:a16="http://schemas.microsoft.com/office/drawing/2014/main" id="{9B453B08-B504-459B-A3F2-377F105985A6}"/>
              </a:ext>
            </a:extLst>
          </p:cNvPr>
          <p:cNvCxnSpPr>
            <a:cxnSpLocks/>
          </p:cNvCxnSpPr>
          <p:nvPr/>
        </p:nvCxnSpPr>
        <p:spPr>
          <a:xfrm flipH="1">
            <a:off x="3971915" y="427881"/>
            <a:ext cx="351418" cy="469779"/>
          </a:xfrm>
          <a:prstGeom prst="line">
            <a:avLst/>
          </a:prstGeom>
          <a:ln w="57150">
            <a:solidFill>
              <a:srgbClr val="C00000"/>
            </a:solidFill>
            <a:prstDash val="sys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31918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5F886-DF6B-4ABB-8FC6-E4FBC729B25D}"/>
              </a:ext>
            </a:extLst>
          </p:cNvPr>
          <p:cNvSpPr>
            <a:spLocks noGrp="1"/>
          </p:cNvSpPr>
          <p:nvPr>
            <p:ph type="title"/>
          </p:nvPr>
        </p:nvSpPr>
        <p:spPr>
          <a:xfrm>
            <a:off x="628650" y="365126"/>
            <a:ext cx="7886700" cy="1080000"/>
          </a:xfrm>
        </p:spPr>
        <p:txBody>
          <a:bodyPr>
            <a:normAutofit/>
          </a:bodyPr>
          <a:lstStyle/>
          <a:p>
            <a:pPr algn="ctr"/>
            <a:r>
              <a:rPr lang="en-GB" sz="4000" b="1" dirty="0" err="1">
                <a:latin typeface="+mn-lt"/>
              </a:rPr>
              <a:t>IMoL</a:t>
            </a:r>
            <a:r>
              <a:rPr lang="en-GB" sz="4000" b="1" dirty="0">
                <a:latin typeface="+mn-lt"/>
              </a:rPr>
              <a:t> Summarized</a:t>
            </a:r>
          </a:p>
        </p:txBody>
      </p:sp>
      <p:sp>
        <p:nvSpPr>
          <p:cNvPr id="3" name="Content Placeholder 2">
            <a:extLst>
              <a:ext uri="{FF2B5EF4-FFF2-40B4-BE49-F238E27FC236}">
                <a16:creationId xmlns:a16="http://schemas.microsoft.com/office/drawing/2014/main" id="{A81C4FCC-94FB-43F2-B70A-D12954FE8BC8}"/>
              </a:ext>
            </a:extLst>
          </p:cNvPr>
          <p:cNvSpPr>
            <a:spLocks noGrp="1"/>
          </p:cNvSpPr>
          <p:nvPr>
            <p:ph idx="1"/>
          </p:nvPr>
        </p:nvSpPr>
        <p:spPr>
          <a:xfrm>
            <a:off x="628650" y="1719093"/>
            <a:ext cx="7886700" cy="4351338"/>
          </a:xfrm>
        </p:spPr>
        <p:txBody>
          <a:bodyPr>
            <a:normAutofit lnSpcReduction="10000"/>
          </a:bodyPr>
          <a:lstStyle/>
          <a:p>
            <a:pPr>
              <a:lnSpc>
                <a:spcPct val="100000"/>
              </a:lnSpc>
              <a:spcBef>
                <a:spcPts val="600"/>
              </a:spcBef>
            </a:pPr>
            <a:r>
              <a:rPr lang="en-GB" sz="2400" dirty="0"/>
              <a:t>In sum, the </a:t>
            </a:r>
            <a:r>
              <a:rPr lang="en-GB" sz="2400" dirty="0" err="1"/>
              <a:t>IMoL</a:t>
            </a:r>
            <a:r>
              <a:rPr lang="en-GB" sz="2400" dirty="0"/>
              <a:t> intends to better understand a global constellation of power and domination that is reproduced – through innumerable strategies, practices and intended consequences – at all spatial scales: from bodies, minds and everyday actions, through regions and nationally organized societies, to the largely invisible and consciously concealed structures that enable global interactions. That mode also reproduces largely destructive society-nature relations, which imply enormous transfers of biophysical material. This happens within regions and countries but also at a global scale – and it is represented by relationships of domination which it simultaneously reproduces (xxiii-xxiv)</a:t>
            </a:r>
          </a:p>
        </p:txBody>
      </p:sp>
    </p:spTree>
    <p:extLst>
      <p:ext uri="{BB962C8B-B14F-4D97-AF65-F5344CB8AC3E}">
        <p14:creationId xmlns:p14="http://schemas.microsoft.com/office/powerpoint/2010/main" val="275002905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1BAD1-F252-4D91-8CC8-CAA3D6A290F0}"/>
              </a:ext>
            </a:extLst>
          </p:cNvPr>
          <p:cNvSpPr>
            <a:spLocks noGrp="1"/>
          </p:cNvSpPr>
          <p:nvPr>
            <p:ph type="title"/>
          </p:nvPr>
        </p:nvSpPr>
        <p:spPr>
          <a:xfrm>
            <a:off x="628650" y="365126"/>
            <a:ext cx="7886700" cy="1080000"/>
          </a:xfrm>
        </p:spPr>
        <p:txBody>
          <a:bodyPr>
            <a:normAutofit/>
          </a:bodyPr>
          <a:lstStyle/>
          <a:p>
            <a:pPr algn="ctr"/>
            <a:r>
              <a:rPr lang="en-GB" sz="4000" b="1" dirty="0">
                <a:latin typeface="+mn-lt"/>
              </a:rPr>
              <a:t>Interpretation</a:t>
            </a:r>
          </a:p>
        </p:txBody>
      </p:sp>
      <p:sp>
        <p:nvSpPr>
          <p:cNvPr id="3" name="Content Placeholder 2">
            <a:extLst>
              <a:ext uri="{FF2B5EF4-FFF2-40B4-BE49-F238E27FC236}">
                <a16:creationId xmlns:a16="http://schemas.microsoft.com/office/drawing/2014/main" id="{49E8279B-23FA-45D7-8BF6-C85E56D7E390}"/>
              </a:ext>
            </a:extLst>
          </p:cNvPr>
          <p:cNvSpPr>
            <a:spLocks noGrp="1"/>
          </p:cNvSpPr>
          <p:nvPr>
            <p:ph idx="1"/>
          </p:nvPr>
        </p:nvSpPr>
        <p:spPr/>
        <p:txBody>
          <a:bodyPr>
            <a:normAutofit fontScale="92500" lnSpcReduction="10000"/>
          </a:bodyPr>
          <a:lstStyle/>
          <a:p>
            <a:pPr>
              <a:lnSpc>
                <a:spcPct val="100000"/>
              </a:lnSpc>
              <a:spcBef>
                <a:spcPts val="600"/>
              </a:spcBef>
            </a:pPr>
            <a:r>
              <a:rPr lang="en-GB" sz="2600" dirty="0"/>
              <a:t>Markets are not eliminated – some products and services can be produced most efficiently through markets – but are really subsumed to logic of socialist social relations</a:t>
            </a:r>
          </a:p>
          <a:p>
            <a:pPr>
              <a:lnSpc>
                <a:spcPct val="100000"/>
              </a:lnSpc>
              <a:spcBef>
                <a:spcPts val="600"/>
              </a:spcBef>
            </a:pPr>
            <a:r>
              <a:rPr lang="en-GB" sz="2600" dirty="0"/>
              <a:t>Non-profit-production and reproduction is the centre of gravity of socialist social formations and is tightly coupled to expansion of free time (a precondition of democratic civil society and collective self-determination)</a:t>
            </a:r>
          </a:p>
          <a:p>
            <a:pPr>
              <a:lnSpc>
                <a:spcPct val="100000"/>
              </a:lnSpc>
              <a:spcBef>
                <a:spcPts val="600"/>
              </a:spcBef>
            </a:pPr>
            <a:r>
              <a:rPr lang="en-GB" sz="2600" dirty="0"/>
              <a:t>Land, labour-power, money, and knowledge lose their fictitious commodity character and circulate as public goods (or private or club goods under democratic control) </a:t>
            </a:r>
          </a:p>
          <a:p>
            <a:pPr>
              <a:lnSpc>
                <a:spcPct val="100000"/>
              </a:lnSpc>
              <a:spcBef>
                <a:spcPts val="600"/>
              </a:spcBef>
            </a:pPr>
            <a:r>
              <a:rPr lang="en-GB" sz="2600" dirty="0"/>
              <a:t>Aristotelian (and Marxian) free time expands and serves self-realization within limits of solidarity</a:t>
            </a:r>
          </a:p>
        </p:txBody>
      </p:sp>
    </p:spTree>
    <p:extLst>
      <p:ext uri="{BB962C8B-B14F-4D97-AF65-F5344CB8AC3E}">
        <p14:creationId xmlns:p14="http://schemas.microsoft.com/office/powerpoint/2010/main" val="107812164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a:bodyPr>
          <a:lstStyle/>
          <a:p>
            <a:pPr algn="ctr"/>
            <a:r>
              <a:rPr lang="en-GB" sz="4000" b="1" dirty="0">
                <a:latin typeface="+mn-lt"/>
              </a:rPr>
              <a:t>References</a:t>
            </a:r>
          </a:p>
        </p:txBody>
      </p:sp>
      <p:sp>
        <p:nvSpPr>
          <p:cNvPr id="3" name="Content Placeholder 2"/>
          <p:cNvSpPr>
            <a:spLocks noGrp="1"/>
          </p:cNvSpPr>
          <p:nvPr>
            <p:ph idx="1"/>
          </p:nvPr>
        </p:nvSpPr>
        <p:spPr/>
        <p:txBody>
          <a:bodyPr>
            <a:normAutofit/>
          </a:bodyPr>
          <a:lstStyle/>
          <a:p>
            <a:r>
              <a:rPr lang="en-GB" sz="2400" dirty="0"/>
              <a:t>Althusser, L. (1977) </a:t>
            </a:r>
            <a:r>
              <a:rPr lang="en-GB" sz="2400" i="1" dirty="0"/>
              <a:t>‘</a:t>
            </a:r>
            <a:r>
              <a:rPr lang="en-GB" sz="2400" dirty="0"/>
              <a:t>On the materialist dialectic’, in idem, </a:t>
            </a:r>
            <a:r>
              <a:rPr lang="en-GB" sz="2400" i="1" dirty="0"/>
              <a:t>For Marx</a:t>
            </a:r>
            <a:r>
              <a:rPr lang="en-GB" sz="2400" dirty="0"/>
              <a:t>, Allen Lane, 161-188</a:t>
            </a:r>
          </a:p>
          <a:p>
            <a:r>
              <a:rPr lang="en-GB" sz="2400" dirty="0"/>
              <a:t>Boyer, R. And Saillard, Y., eds</a:t>
            </a:r>
            <a:r>
              <a:rPr lang="en-GB" sz="2400" i="1" dirty="0"/>
              <a:t> </a:t>
            </a:r>
            <a:r>
              <a:rPr lang="en-GB" sz="2400" dirty="0"/>
              <a:t>(2002) </a:t>
            </a:r>
            <a:r>
              <a:rPr lang="en-GB" sz="2400" i="1" dirty="0"/>
              <a:t>Régulation Theory: State of the Art</a:t>
            </a:r>
            <a:r>
              <a:rPr lang="en-GB" sz="2400" dirty="0"/>
              <a:t>, Routledge</a:t>
            </a:r>
          </a:p>
          <a:p>
            <a:r>
              <a:rPr lang="en-GB" sz="2400" dirty="0"/>
              <a:t>Jessop, B. (2002) </a:t>
            </a:r>
            <a:r>
              <a:rPr lang="en-GB" sz="2400" i="1" dirty="0"/>
              <a:t>The Future of the Capitalist State</a:t>
            </a:r>
            <a:r>
              <a:rPr lang="en-GB" sz="2400" dirty="0"/>
              <a:t>, Polity</a:t>
            </a:r>
          </a:p>
          <a:p>
            <a:r>
              <a:rPr lang="en-GB" sz="2400" dirty="0"/>
              <a:t>Jessop, B. and Sum, N. (2006) </a:t>
            </a:r>
            <a:r>
              <a:rPr lang="en-GB" sz="2400" i="1" dirty="0"/>
              <a:t>Beyond the Regulation Approach</a:t>
            </a:r>
            <a:r>
              <a:rPr lang="en-GB" sz="2400" dirty="0"/>
              <a:t>, Edward Elgar</a:t>
            </a:r>
          </a:p>
          <a:p>
            <a:r>
              <a:rPr lang="en-GB" sz="2400" dirty="0"/>
              <a:t>Petit, P. (1999) ‘Structural forms and growth regimes of the post-Fordist era’, </a:t>
            </a:r>
            <a:r>
              <a:rPr lang="en-GB" sz="2400" i="1" dirty="0"/>
              <a:t>Review of Social Economy</a:t>
            </a:r>
            <a:r>
              <a:rPr lang="en-GB" sz="2400" dirty="0"/>
              <a:t>, 57 (2), 220-243</a:t>
            </a:r>
          </a:p>
          <a:p>
            <a:r>
              <a:rPr lang="en-GB" sz="2400" dirty="0"/>
              <a:t>Stockhammer, E. (2007) ‘Some stylized facts on the finance-dominated accumulation regime’ , Amherst: PERI WP 142</a:t>
            </a:r>
          </a:p>
          <a:p>
            <a:endParaRPr lang="en-GB"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A7826-B440-4FBD-981F-7CD78AB108B8}"/>
              </a:ext>
            </a:extLst>
          </p:cNvPr>
          <p:cNvSpPr>
            <a:spLocks noGrp="1"/>
          </p:cNvSpPr>
          <p:nvPr>
            <p:ph type="title"/>
          </p:nvPr>
        </p:nvSpPr>
        <p:spPr>
          <a:xfrm>
            <a:off x="628650" y="365126"/>
            <a:ext cx="7886700" cy="1080000"/>
          </a:xfrm>
        </p:spPr>
        <p:txBody>
          <a:bodyPr>
            <a:normAutofit/>
          </a:bodyPr>
          <a:lstStyle/>
          <a:p>
            <a:pPr algn="ctr"/>
            <a:r>
              <a:rPr lang="en-GB" sz="4000" b="1" dirty="0" err="1">
                <a:latin typeface="+mn-lt"/>
              </a:rPr>
              <a:t>IMoL</a:t>
            </a:r>
            <a:r>
              <a:rPr lang="en-GB" sz="4000" b="1" dirty="0">
                <a:latin typeface="+mn-lt"/>
              </a:rPr>
              <a:t> aims</a:t>
            </a:r>
          </a:p>
        </p:txBody>
      </p:sp>
      <p:sp>
        <p:nvSpPr>
          <p:cNvPr id="3" name="Content Placeholder 2">
            <a:extLst>
              <a:ext uri="{FF2B5EF4-FFF2-40B4-BE49-F238E27FC236}">
                <a16:creationId xmlns:a16="http://schemas.microsoft.com/office/drawing/2014/main" id="{437F14FA-D410-43F7-9E43-98B43D324C35}"/>
              </a:ext>
            </a:extLst>
          </p:cNvPr>
          <p:cNvSpPr>
            <a:spLocks noGrp="1"/>
          </p:cNvSpPr>
          <p:nvPr>
            <p:ph idx="1"/>
          </p:nvPr>
        </p:nvSpPr>
        <p:spPr/>
        <p:txBody>
          <a:bodyPr>
            <a:normAutofit/>
          </a:bodyPr>
          <a:lstStyle/>
          <a:p>
            <a:pPr>
              <a:lnSpc>
                <a:spcPct val="100000"/>
              </a:lnSpc>
              <a:spcBef>
                <a:spcPts val="600"/>
              </a:spcBef>
            </a:pPr>
            <a:r>
              <a:rPr lang="en-GB" sz="2400" dirty="0"/>
              <a:t>1. How is its normality produced by masking the destruction in which it is rooted?</a:t>
            </a:r>
          </a:p>
          <a:p>
            <a:pPr>
              <a:lnSpc>
                <a:spcPct val="100000"/>
              </a:lnSpc>
              <a:spcBef>
                <a:spcPts val="600"/>
              </a:spcBef>
            </a:pPr>
            <a:r>
              <a:rPr lang="en-GB" sz="2400" dirty="0"/>
              <a:t>2. How and why this sense of normality is produced in period of multiple crises?</a:t>
            </a:r>
          </a:p>
          <a:p>
            <a:pPr>
              <a:lnSpc>
                <a:spcPct val="100000"/>
              </a:lnSpc>
              <a:spcBef>
                <a:spcPts val="600"/>
              </a:spcBef>
            </a:pPr>
            <a:r>
              <a:rPr lang="en-GB" sz="2400" dirty="0"/>
              <a:t>3. How contemporary crises and conflicts express the contradictions at heart of </a:t>
            </a:r>
            <a:r>
              <a:rPr lang="en-GB" sz="2400" dirty="0" err="1"/>
              <a:t>IMoL</a:t>
            </a:r>
            <a:r>
              <a:rPr lang="en-GB" sz="2400" dirty="0"/>
              <a:t> and how centres of capitalism try to stabilize their mode of living through isolation and exclusion</a:t>
            </a:r>
          </a:p>
          <a:p>
            <a:pPr>
              <a:lnSpc>
                <a:spcPct val="100000"/>
              </a:lnSpc>
              <a:spcBef>
                <a:spcPts val="600"/>
              </a:spcBef>
            </a:pPr>
            <a:r>
              <a:rPr lang="en-GB" sz="2400" dirty="0"/>
              <a:t>4. Demands for alternative must be more radical than green economy or new social contract by linking multiple struggles in solidary economy based on real democracy.</a:t>
            </a:r>
          </a:p>
        </p:txBody>
      </p:sp>
    </p:spTree>
    <p:extLst>
      <p:ext uri="{BB962C8B-B14F-4D97-AF65-F5344CB8AC3E}">
        <p14:creationId xmlns:p14="http://schemas.microsoft.com/office/powerpoint/2010/main" val="2011930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E47B2-1461-48CB-8DB0-CBDB3F89E893}"/>
              </a:ext>
            </a:extLst>
          </p:cNvPr>
          <p:cNvSpPr>
            <a:spLocks noGrp="1"/>
          </p:cNvSpPr>
          <p:nvPr>
            <p:ph type="title"/>
          </p:nvPr>
        </p:nvSpPr>
        <p:spPr>
          <a:xfrm>
            <a:off x="628650" y="365126"/>
            <a:ext cx="7886700" cy="1080000"/>
          </a:xfrm>
        </p:spPr>
        <p:txBody>
          <a:bodyPr>
            <a:normAutofit/>
          </a:bodyPr>
          <a:lstStyle/>
          <a:p>
            <a:pPr algn="ctr"/>
            <a:r>
              <a:rPr lang="en-GB" sz="4000" b="1" dirty="0" err="1">
                <a:latin typeface="+mn-lt"/>
              </a:rPr>
              <a:t>IMoL</a:t>
            </a:r>
            <a:endParaRPr lang="en-GB" sz="4000" b="1" dirty="0">
              <a:latin typeface="+mn-lt"/>
            </a:endParaRPr>
          </a:p>
        </p:txBody>
      </p:sp>
      <p:sp>
        <p:nvSpPr>
          <p:cNvPr id="3" name="Content Placeholder 2">
            <a:extLst>
              <a:ext uri="{FF2B5EF4-FFF2-40B4-BE49-F238E27FC236}">
                <a16:creationId xmlns:a16="http://schemas.microsoft.com/office/drawing/2014/main" id="{7240FB04-BB15-4885-A553-E8F64ED80FCC}"/>
              </a:ext>
            </a:extLst>
          </p:cNvPr>
          <p:cNvSpPr>
            <a:spLocks noGrp="1"/>
          </p:cNvSpPr>
          <p:nvPr>
            <p:ph idx="1"/>
          </p:nvPr>
        </p:nvSpPr>
        <p:spPr/>
        <p:txBody>
          <a:bodyPr>
            <a:normAutofit lnSpcReduction="10000"/>
          </a:bodyPr>
          <a:lstStyle/>
          <a:p>
            <a:pPr>
              <a:lnSpc>
                <a:spcPct val="100000"/>
              </a:lnSpc>
              <a:spcBef>
                <a:spcPts val="600"/>
              </a:spcBef>
            </a:pPr>
            <a:r>
              <a:rPr lang="en-GB" sz="2400" dirty="0" err="1"/>
              <a:t>IMoL</a:t>
            </a:r>
            <a:r>
              <a:rPr lang="en-GB" sz="2400" dirty="0"/>
              <a:t> based on exclusivity: depends on outside on which to impose its costs. Scope for this shrinking (7)</a:t>
            </a:r>
          </a:p>
          <a:p>
            <a:pPr>
              <a:lnSpc>
                <a:spcPct val="100000"/>
              </a:lnSpc>
              <a:spcBef>
                <a:spcPts val="600"/>
              </a:spcBef>
            </a:pPr>
            <a:r>
              <a:rPr lang="en-GB" sz="2400" dirty="0" err="1"/>
              <a:t>IMoL</a:t>
            </a:r>
            <a:r>
              <a:rPr lang="en-GB" sz="2400" dirty="0"/>
              <a:t> is both a structural constraint and an extension of scope of action (10)</a:t>
            </a:r>
          </a:p>
          <a:p>
            <a:pPr>
              <a:lnSpc>
                <a:spcPct val="100000"/>
              </a:lnSpc>
              <a:spcBef>
                <a:spcPts val="600"/>
              </a:spcBef>
            </a:pPr>
            <a:r>
              <a:rPr lang="en-GB" sz="2400" dirty="0" err="1"/>
              <a:t>IMoL</a:t>
            </a:r>
            <a:r>
              <a:rPr lang="en-GB" sz="2400" dirty="0"/>
              <a:t> establishes itself in discourses and world views, it cements itself in practices and institutions, and it is the result of social conflicts in civil society and the state (42)</a:t>
            </a:r>
          </a:p>
          <a:p>
            <a:pPr>
              <a:lnSpc>
                <a:spcPct val="100000"/>
              </a:lnSpc>
              <a:spcBef>
                <a:spcPts val="600"/>
              </a:spcBef>
            </a:pPr>
            <a:r>
              <a:rPr lang="en-GB" sz="2400" dirty="0" err="1"/>
              <a:t>IMoL</a:t>
            </a:r>
            <a:r>
              <a:rPr lang="en-GB" sz="2400" dirty="0"/>
              <a:t> shapes subjects and their common sense, normalizes it and enables their capacity to act; also contested (42)</a:t>
            </a:r>
          </a:p>
          <a:p>
            <a:pPr>
              <a:lnSpc>
                <a:spcPct val="100000"/>
              </a:lnSpc>
              <a:spcBef>
                <a:spcPts val="600"/>
              </a:spcBef>
            </a:pPr>
            <a:r>
              <a:rPr lang="en-GB" sz="2400" dirty="0"/>
              <a:t>Habitus links everyday life to structures – transfer of value and materials from outside plus dispossessions (47-48)</a:t>
            </a:r>
          </a:p>
        </p:txBody>
      </p:sp>
    </p:spTree>
    <p:extLst>
      <p:ext uri="{BB962C8B-B14F-4D97-AF65-F5344CB8AC3E}">
        <p14:creationId xmlns:p14="http://schemas.microsoft.com/office/powerpoint/2010/main" val="31617014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2796</TotalTime>
  <Words>7012</Words>
  <Application>Microsoft Office PowerPoint</Application>
  <PresentationFormat>On-screen Show (4:3)</PresentationFormat>
  <Paragraphs>952</Paragraphs>
  <Slides>71</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71</vt:i4>
      </vt:variant>
    </vt:vector>
  </HeadingPairs>
  <TitlesOfParts>
    <vt:vector size="79" baseType="lpstr">
      <vt:lpstr>Arial</vt:lpstr>
      <vt:lpstr>Arial Unicode MS</vt:lpstr>
      <vt:lpstr>Calibri</vt:lpstr>
      <vt:lpstr>Calibri Light</vt:lpstr>
      <vt:lpstr>Symbol</vt:lpstr>
      <vt:lpstr>Times New Roman</vt:lpstr>
      <vt:lpstr>Wingdings</vt:lpstr>
      <vt:lpstr>Office Theme</vt:lpstr>
      <vt:lpstr>The Rise and Crisis of Fordism and the Imperial Mode of Living </vt:lpstr>
      <vt:lpstr>Outline</vt:lpstr>
      <vt:lpstr>PowerPoint Presentation</vt:lpstr>
      <vt:lpstr>Fordism and the IMoL</vt:lpstr>
      <vt:lpstr>Fordism and IMoL</vt:lpstr>
      <vt:lpstr>IMoL</vt:lpstr>
      <vt:lpstr>IMoL Summarized</vt:lpstr>
      <vt:lpstr>IMoL aims</vt:lpstr>
      <vt:lpstr>IMoL</vt:lpstr>
      <vt:lpstr>Dimensions of the IMoL</vt:lpstr>
      <vt:lpstr>Use-value of IMoL</vt:lpstr>
      <vt:lpstr>Periodization of IMoL</vt:lpstr>
      <vt:lpstr>PowerPoint Presentation</vt:lpstr>
      <vt:lpstr>PowerPoint Presentation</vt:lpstr>
      <vt:lpstr>PowerPoint Presentation</vt:lpstr>
      <vt:lpstr>Significance of contradictions</vt:lpstr>
      <vt:lpstr>Abstract potentials, concrete causes</vt:lpstr>
      <vt:lpstr>Accumulation Regimes, Modes of Regulation</vt:lpstr>
      <vt:lpstr>Regulation-Theoretical Concepts</vt:lpstr>
      <vt:lpstr>Elaborating the Concepts</vt:lpstr>
      <vt:lpstr>Entry Points and Standpoints</vt:lpstr>
      <vt:lpstr>Historical Institutionalism or Form Analysis?</vt:lpstr>
      <vt:lpstr>Analysing Growth Regimes</vt:lpstr>
      <vt:lpstr>Institutional Fixes</vt:lpstr>
      <vt:lpstr>Spatio-Temporal Fixes …</vt:lpstr>
      <vt:lpstr>Organizing Spatio-Temporal Fixes</vt:lpstr>
      <vt:lpstr>PowerPoint Presentation</vt:lpstr>
      <vt:lpstr>Success or Failure</vt:lpstr>
      <vt:lpstr>Return to the sources?</vt:lpstr>
      <vt:lpstr>PowerPoint Presentation</vt:lpstr>
      <vt:lpstr>PowerPoint Presentation</vt:lpstr>
      <vt:lpstr>Explanation</vt:lpstr>
      <vt:lpstr>PowerPoint Presentation</vt:lpstr>
      <vt:lpstr>PowerPoint Presentation</vt:lpstr>
      <vt:lpstr>PowerPoint Presentation</vt:lpstr>
      <vt:lpstr>Explanation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Marxian View of ‘Capitalism’</vt:lpstr>
      <vt:lpstr>PowerPoint Presentation</vt:lpstr>
      <vt:lpstr>Finance-Dominated Accumulation</vt:lpstr>
      <vt:lpstr>Explanation</vt:lpstr>
      <vt:lpstr>A Comment on Money and Finance</vt:lpstr>
      <vt:lpstr>The Global Financial Crisis</vt:lpstr>
      <vt:lpstr>Epic Recession</vt:lpstr>
      <vt:lpstr>Fundamental Forces and Relations of “Epic Recession”</vt:lpstr>
      <vt:lpstr>Finance-Dominated Regimes in Crisis</vt:lpstr>
      <vt:lpstr>Cui bono, cui malo?</vt:lpstr>
      <vt:lpstr>Crises of Crisis-Management</vt:lpstr>
      <vt:lpstr>Green New Deal</vt:lpstr>
      <vt:lpstr>Scope of the GND</vt:lpstr>
      <vt:lpstr>Strategic Flexibility</vt:lpstr>
      <vt:lpstr>Green New Deal = ‘No Growth’? </vt:lpstr>
      <vt:lpstr>PowerPoint Presentation</vt:lpstr>
      <vt:lpstr>Elucidation</vt:lpstr>
      <vt:lpstr>PowerPoint Presentation</vt:lpstr>
      <vt:lpstr>Risks of GND</vt:lpstr>
      <vt:lpstr>Commodifying Nature’s Services</vt:lpstr>
      <vt:lpstr>What is to be Done?</vt:lpstr>
      <vt:lpstr>Knowledge-Based Economy</vt:lpstr>
      <vt:lpstr>Political Economy of Time</vt:lpstr>
      <vt:lpstr>PowerPoint Presentation</vt:lpstr>
      <vt:lpstr>Interpretation</vt:lpstr>
      <vt:lpstr>PowerPoint Presentation</vt:lpstr>
      <vt:lpstr>Interpretation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Rise and Crisis of Fordism and the Imperial Mode of Living </dc:title>
  <dc:creator>Bob Jessop</dc:creator>
  <cp:lastModifiedBy>Bob Jessop</cp:lastModifiedBy>
  <cp:revision>1</cp:revision>
  <dcterms:created xsi:type="dcterms:W3CDTF">2021-08-28T15:10:14Z</dcterms:created>
  <dcterms:modified xsi:type="dcterms:W3CDTF">2021-08-30T13:46:41Z</dcterms:modified>
</cp:coreProperties>
</file>